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1"/>
  </p:sldMasterIdLst>
  <p:notesMasterIdLst>
    <p:notesMasterId r:id="rId8"/>
  </p:notesMasterIdLst>
  <p:handoutMasterIdLst>
    <p:handoutMasterId r:id="rId9"/>
  </p:handoutMasterIdLst>
  <p:sldIdLst>
    <p:sldId id="431" r:id="rId2"/>
    <p:sldId id="466" r:id="rId3"/>
    <p:sldId id="352" r:id="rId4"/>
    <p:sldId id="465" r:id="rId5"/>
    <p:sldId id="467" r:id="rId6"/>
    <p:sldId id="468" r:id="rId7"/>
  </p:sldIdLst>
  <p:sldSz cx="12192000" cy="6858000"/>
  <p:notesSz cx="6808788" cy="99409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mano Sébastien" initials="GS" lastIdx="2" clrIdx="0">
    <p:extLst>
      <p:ext uri="{19B8F6BF-5375-455C-9EA6-DF929625EA0E}">
        <p15:presenceInfo xmlns:p15="http://schemas.microsoft.com/office/powerpoint/2012/main" userId="S-1-5-21-1482476501-776561741-725345543-1118" providerId="AD"/>
      </p:ext>
    </p:extLst>
  </p:cmAuthor>
  <p:cmAuthor id="2" name="N. Muller" initials="nimu" lastIdx="1" clrIdx="1">
    <p:extLst>
      <p:ext uri="{19B8F6BF-5375-455C-9EA6-DF929625EA0E}">
        <p15:presenceInfo xmlns:p15="http://schemas.microsoft.com/office/powerpoint/2012/main" userId="N. Mull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3E3"/>
    <a:srgbClr val="F49200"/>
    <a:srgbClr val="FCEE03"/>
    <a:srgbClr val="E6007E"/>
    <a:srgbClr val="FF00A7"/>
    <a:srgbClr val="F02E2C"/>
    <a:srgbClr val="C1B82D"/>
    <a:srgbClr val="54D6CC"/>
    <a:srgbClr val="5351D4"/>
    <a:srgbClr val="B1DA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43" autoAdjust="0"/>
    <p:restoredTop sz="96332" autoAdjust="0"/>
  </p:normalViewPr>
  <p:slideViewPr>
    <p:cSldViewPr snapToGrid="0">
      <p:cViewPr>
        <p:scale>
          <a:sx n="104" d="100"/>
          <a:sy n="104" d="100"/>
        </p:scale>
        <p:origin x="4024" y="1256"/>
      </p:cViewPr>
      <p:guideLst/>
    </p:cSldViewPr>
  </p:slideViewPr>
  <p:outlineViewPr>
    <p:cViewPr>
      <p:scale>
        <a:sx n="33" d="100"/>
        <a:sy n="33" d="100"/>
      </p:scale>
      <p:origin x="0" y="-952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l">
              <a:defRPr sz="1300"/>
            </a:lvl1pPr>
          </a:lstStyle>
          <a:p>
            <a:endParaRPr lang="fr-CH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6738" y="0"/>
            <a:ext cx="2950475" cy="498773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r">
              <a:defRPr sz="1300"/>
            </a:lvl1pPr>
          </a:lstStyle>
          <a:p>
            <a:fld id="{F6675CCE-4FE2-4D04-B5DF-20152583BCFD}" type="datetimeFigureOut">
              <a:rPr lang="fr-CH" smtClean="0"/>
              <a:t>22.02.24</a:t>
            </a:fld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2155"/>
            <a:ext cx="2950475" cy="498772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l">
              <a:defRPr sz="1300"/>
            </a:lvl1pPr>
          </a:lstStyle>
          <a:p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6738" y="9442155"/>
            <a:ext cx="2950475" cy="498772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r">
              <a:defRPr sz="1300"/>
            </a:lvl1pPr>
          </a:lstStyle>
          <a:p>
            <a:fld id="{BEF748A7-E047-4C0E-8C68-E41A6A8896D1}" type="slidenum">
              <a:rPr lang="fr-CH" smtClean="0"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165351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0475" cy="498773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6738" y="1"/>
            <a:ext cx="2950475" cy="498773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r">
              <a:defRPr sz="1300"/>
            </a:lvl1pPr>
          </a:lstStyle>
          <a:p>
            <a:fld id="{34EF07AD-881C-3048-AF4F-540D2D9A20EB}" type="datetimeFigureOut">
              <a:rPr lang="fr-FR" smtClean="0"/>
              <a:t>22/02/2024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06" tIns="47854" rIns="95706" bIns="47854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40"/>
          </a:xfrm>
          <a:prstGeom prst="rect">
            <a:avLst/>
          </a:prstGeom>
        </p:spPr>
        <p:txBody>
          <a:bodyPr vert="horz" lIns="95706" tIns="47854" rIns="95706" bIns="47854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2155"/>
            <a:ext cx="2950475" cy="498772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6738" y="9442155"/>
            <a:ext cx="2950475" cy="498772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r">
              <a:defRPr sz="1300"/>
            </a:lvl1pPr>
          </a:lstStyle>
          <a:p>
            <a:fld id="{98849A9B-F82F-D349-95FF-9D8A9239C67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8249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49A9B-F82F-D349-95FF-9D8A9239C67D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1598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49A9B-F82F-D349-95FF-9D8A9239C67D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3346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re de la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90550" y="1122363"/>
            <a:ext cx="11010900" cy="2387600"/>
          </a:xfrm>
          <a:prstGeom prst="rect">
            <a:avLst/>
          </a:prstGeo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90550" y="3602038"/>
            <a:ext cx="110109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788786C-DB44-2F41-AC28-D555CBF04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6002" y="240173"/>
            <a:ext cx="947166" cy="9471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E43CF9-458D-1543-A382-505D9112FD84}"/>
              </a:ext>
            </a:extLst>
          </p:cNvPr>
          <p:cNvSpPr/>
          <p:nvPr/>
        </p:nvSpPr>
        <p:spPr>
          <a:xfrm>
            <a:off x="0" y="6718852"/>
            <a:ext cx="12192000" cy="1391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B65B8D-BF73-0E4B-91E6-4DD4B78EBF09}"/>
              </a:ext>
            </a:extLst>
          </p:cNvPr>
          <p:cNvSpPr/>
          <p:nvPr userDrawn="1"/>
        </p:nvSpPr>
        <p:spPr>
          <a:xfrm>
            <a:off x="0" y="6718852"/>
            <a:ext cx="12192000" cy="1391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E51AAC13-E50F-AB40-8308-7CDAC30F5A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8282" y="6237082"/>
            <a:ext cx="514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F8ED5-3E96-224E-B952-630B155E81C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2280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90550" y="2083897"/>
            <a:ext cx="11010900" cy="2387600"/>
          </a:xfrm>
          <a:prstGeom prst="rect">
            <a:avLst/>
          </a:prstGeo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Modifiez le style du titre</a:t>
            </a:r>
            <a:br>
              <a:rPr lang="fr-FR" dirty="0"/>
            </a:br>
            <a:r>
              <a:rPr lang="fr-FR" dirty="0"/>
              <a:t>du chapitre</a:t>
            </a:r>
            <a:endParaRPr lang="fr-CH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FA179AD-5BDA-9945-AC5A-7010525E7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6002" y="240173"/>
            <a:ext cx="947166" cy="9471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69BFE9A-B899-C54C-90F5-5D3929F101DD}"/>
              </a:ext>
            </a:extLst>
          </p:cNvPr>
          <p:cNvSpPr/>
          <p:nvPr/>
        </p:nvSpPr>
        <p:spPr>
          <a:xfrm>
            <a:off x="0" y="6718852"/>
            <a:ext cx="12192000" cy="1391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3D50F8-677C-B64A-90CB-5CBE8373C8C4}"/>
              </a:ext>
            </a:extLst>
          </p:cNvPr>
          <p:cNvSpPr/>
          <p:nvPr userDrawn="1"/>
        </p:nvSpPr>
        <p:spPr>
          <a:xfrm>
            <a:off x="0" y="6718852"/>
            <a:ext cx="12192000" cy="1391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9107035D-71FE-8745-9CF9-7287D2508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8282" y="6237082"/>
            <a:ext cx="514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F8ED5-3E96-224E-B952-630B155E81C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2508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defRPr sz="2000" baseline="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defRPr sz="2000" baseline="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defRPr sz="2000"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defRPr sz="20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5BAD9E4-3822-1948-9304-617F74662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6002" y="240173"/>
            <a:ext cx="947166" cy="9471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16CEBF-CFFC-BF49-A79D-6663EFE1CD9D}"/>
              </a:ext>
            </a:extLst>
          </p:cNvPr>
          <p:cNvSpPr/>
          <p:nvPr userDrawn="1"/>
        </p:nvSpPr>
        <p:spPr>
          <a:xfrm rot="16200000">
            <a:off x="115202" y="487455"/>
            <a:ext cx="165600" cy="396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4E208AEB-1581-1D4A-A62E-8224C0043F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8282" y="6237082"/>
            <a:ext cx="514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F8ED5-3E96-224E-B952-630B155E81C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95B1258-48FB-0F46-AD6F-3B2CD42D0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708" y="182880"/>
            <a:ext cx="11012400" cy="11426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568394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79120" y="1467485"/>
            <a:ext cx="5400000" cy="45288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defRPr sz="200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defRPr sz="200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defRPr sz="2000"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defRPr sz="20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0020" y="1467485"/>
            <a:ext cx="5400000" cy="45288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defRPr sz="200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defRPr sz="200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defRPr sz="2000"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defRPr sz="20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2754E41-4B74-D446-A934-1E88B4566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6002" y="240173"/>
            <a:ext cx="947166" cy="9471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F88A3F-CC03-AF41-8FA7-CEF1B0872F3C}"/>
              </a:ext>
            </a:extLst>
          </p:cNvPr>
          <p:cNvSpPr/>
          <p:nvPr/>
        </p:nvSpPr>
        <p:spPr>
          <a:xfrm rot="16200000">
            <a:off x="115202" y="487455"/>
            <a:ext cx="165600" cy="396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7FEEDE76-B6C5-9A4A-ACED-FE83DF2570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8282" y="6237082"/>
            <a:ext cx="514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F8ED5-3E96-224E-B952-630B155E81C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BFEAF18-9CDB-2741-BA3F-DC98E5CA9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708" y="182880"/>
            <a:ext cx="11012400" cy="11426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655694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0708" y="182880"/>
            <a:ext cx="11012400" cy="11426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580707" y="1467803"/>
            <a:ext cx="5400000" cy="823912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80707" y="2291715"/>
            <a:ext cx="5400000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defRPr sz="200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defRPr sz="200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defRPr sz="2000"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defRPr sz="20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108" y="1467803"/>
            <a:ext cx="5400000" cy="823912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108" y="2291715"/>
            <a:ext cx="5400000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defRPr sz="200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defRPr sz="200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defRPr sz="2000"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defRPr sz="20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6F7B7A0-2406-EF4F-8830-DA7B2D928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6002" y="240173"/>
            <a:ext cx="947166" cy="947166"/>
          </a:xfrm>
          <a:prstGeom prst="rect">
            <a:avLst/>
          </a:prstGeom>
        </p:spPr>
      </p:pic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8F7E2023-4CC3-5F4D-BB2B-579178F4AD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78282" y="6237082"/>
            <a:ext cx="514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F8ED5-3E96-224E-B952-630B155E81C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CEA5C2-E06B-464C-8CD2-92D90E855E33}"/>
              </a:ext>
            </a:extLst>
          </p:cNvPr>
          <p:cNvSpPr/>
          <p:nvPr userDrawn="1"/>
        </p:nvSpPr>
        <p:spPr>
          <a:xfrm rot="16200000">
            <a:off x="115202" y="487455"/>
            <a:ext cx="165600" cy="396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981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435C930-7BBF-414B-BE46-E0FEF5B90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6002" y="240173"/>
            <a:ext cx="947166" cy="947166"/>
          </a:xfrm>
          <a:prstGeom prst="rect">
            <a:avLst/>
          </a:prstGeom>
        </p:spPr>
      </p:pic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DBD8AAC-EE01-E343-9C2C-9B761D307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8282" y="6237082"/>
            <a:ext cx="514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F8ED5-3E96-224E-B952-630B155E81C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9F926F-C8C7-ED48-A77A-C96D4C94883C}"/>
              </a:ext>
            </a:extLst>
          </p:cNvPr>
          <p:cNvSpPr/>
          <p:nvPr userDrawn="1"/>
        </p:nvSpPr>
        <p:spPr>
          <a:xfrm rot="16200000">
            <a:off x="115202" y="487455"/>
            <a:ext cx="165600" cy="396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7F9658B-A201-2346-8173-7A5A226C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708" y="182880"/>
            <a:ext cx="11012400" cy="11426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959352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 avec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C8ED658-EC18-034B-810F-0FE6788B8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6002" y="240173"/>
            <a:ext cx="947166" cy="947166"/>
          </a:xfrm>
          <a:prstGeom prst="rect">
            <a:avLst/>
          </a:prstGeom>
        </p:spPr>
      </p:pic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D74E0414-3361-124D-BD95-AFE255C68C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8282" y="6237082"/>
            <a:ext cx="514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F8ED5-3E96-224E-B952-630B155E81C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0233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 san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84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79120" y="190500"/>
            <a:ext cx="11010900" cy="1135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9120" y="1460500"/>
            <a:ext cx="11010900" cy="4528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5733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800" kern="1200" baseline="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bg2"/>
        </a:buClr>
        <a:buSzPct val="100000"/>
        <a:buFontTx/>
        <a:buChar char="&gt;"/>
        <a:defRPr sz="20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holdigaz.ch/cad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CH" sz="8000" dirty="0"/>
              <a:t>Travaux liés </a:t>
            </a:r>
            <a:br>
              <a:rPr lang="fr-CH" sz="8000" dirty="0"/>
            </a:br>
            <a:r>
              <a:rPr lang="fr-CH" sz="8000" dirty="0"/>
              <a:t>au chauffage à distance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59B5371B-BFE4-8820-05AA-BA47461606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550" y="4079875"/>
            <a:ext cx="11010900" cy="1655762"/>
          </a:xfrm>
        </p:spPr>
        <p:txBody>
          <a:bodyPr/>
          <a:lstStyle/>
          <a:p>
            <a:r>
              <a:rPr lang="fr-FR" dirty="0" err="1"/>
              <a:t>Holdigaz</a:t>
            </a:r>
            <a:r>
              <a:rPr lang="fr-FR" dirty="0"/>
              <a:t> SA</a:t>
            </a:r>
          </a:p>
          <a:p>
            <a:r>
              <a:rPr lang="fr-FR" dirty="0">
                <a:ea typeface="Roboto" panose="02000000000000000000" pitchFamily="2" charset="0"/>
                <a:cs typeface="Arial" panose="020B0604020202020204" pitchFamily="34" charset="0"/>
              </a:rPr>
              <a:t>Yann Zimmerman, Sous-directeur</a:t>
            </a:r>
            <a:endParaRPr lang="fr-CH" sz="2400" dirty="0">
              <a:solidFill>
                <a:schemeClr val="bg2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fr-FR" dirty="0"/>
              <a:t>Vincent von Buren, </a:t>
            </a:r>
            <a:r>
              <a:rPr lang="fr-CH" sz="2400" b="0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Responsable adjoint bureau technique</a:t>
            </a:r>
            <a:endParaRPr lang="fr-FR" sz="2400" b="0" i="0" u="none" strike="noStrike" dirty="0"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749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9CAE0C7-45D4-B8D7-DB04-19BAADF0B14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4" b="20923"/>
          <a:stretch/>
        </p:blipFill>
        <p:spPr>
          <a:xfrm>
            <a:off x="0" y="0"/>
            <a:ext cx="12192000" cy="554672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B7B78CC-7E25-49AB-B2B8-AFBAFF751816}"/>
              </a:ext>
            </a:extLst>
          </p:cNvPr>
          <p:cNvSpPr txBox="1"/>
          <p:nvPr/>
        </p:nvSpPr>
        <p:spPr>
          <a:xfrm>
            <a:off x="10476689" y="5190217"/>
            <a:ext cx="14573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dirty="0">
                <a:solidFill>
                  <a:schemeClr val="bg1"/>
                </a:solidFill>
              </a:rPr>
              <a:t>© </a:t>
            </a:r>
            <a:r>
              <a:rPr lang="fr-FR" sz="1100" dirty="0" err="1">
                <a:solidFill>
                  <a:schemeClr val="bg1"/>
                </a:solidFill>
              </a:rPr>
              <a:t>photodrone.pro</a:t>
            </a:r>
            <a:endParaRPr lang="fr-FR" sz="1100" dirty="0">
              <a:solidFill>
                <a:schemeClr val="bg1"/>
              </a:solidFill>
            </a:endParaRPr>
          </a:p>
        </p:txBody>
      </p:sp>
      <p:pic>
        <p:nvPicPr>
          <p:cNvPr id="2" name="Picture 2" descr="Les Rives de Lavaux">
            <a:extLst>
              <a:ext uri="{FF2B5EF4-FFF2-40B4-BE49-F238E27FC236}">
                <a16:creationId xmlns:a16="http://schemas.microsoft.com/office/drawing/2014/main" id="{0232D9C8-DC8F-A30F-0941-44F51A3D78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1" t="11621" r="11768" b="9925"/>
          <a:stretch/>
        </p:blipFill>
        <p:spPr bwMode="auto">
          <a:xfrm>
            <a:off x="7251412" y="5782276"/>
            <a:ext cx="1455359" cy="91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que 3">
            <a:extLst>
              <a:ext uri="{FF2B5EF4-FFF2-40B4-BE49-F238E27FC236}">
                <a16:creationId xmlns:a16="http://schemas.microsoft.com/office/drawing/2014/main" id="{D8561A03-80F8-FBB5-CC6E-4EEDB91DEC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78197" y="5922923"/>
            <a:ext cx="1011182" cy="505591"/>
          </a:xfrm>
          <a:prstGeom prst="rect">
            <a:avLst/>
          </a:prstGeom>
        </p:spPr>
      </p:pic>
      <p:pic>
        <p:nvPicPr>
          <p:cNvPr id="5" name="Picture 10" descr="Logo">
            <a:extLst>
              <a:ext uri="{FF2B5EF4-FFF2-40B4-BE49-F238E27FC236}">
                <a16:creationId xmlns:a16="http://schemas.microsoft.com/office/drawing/2014/main" id="{3D206FC6-908F-41D0-8706-E8342BC32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176" y="5996889"/>
            <a:ext cx="1533916" cy="48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DE3C652-B6DF-5209-0320-17AC47786E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23" y="5718236"/>
            <a:ext cx="988870" cy="914967"/>
          </a:xfrm>
          <a:prstGeom prst="rect">
            <a:avLst/>
          </a:prstGeom>
        </p:spPr>
      </p:pic>
      <p:pic>
        <p:nvPicPr>
          <p:cNvPr id="9" name="Picture 12" descr="SBB Logo : histoire, signification et évolution, symbole">
            <a:extLst>
              <a:ext uri="{FF2B5EF4-FFF2-40B4-BE49-F238E27FC236}">
                <a16:creationId xmlns:a16="http://schemas.microsoft.com/office/drawing/2014/main" id="{97A51792-CD26-0CDD-95A3-379A0186C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3705"/>
          <a:stretch/>
        </p:blipFill>
        <p:spPr bwMode="auto">
          <a:xfrm>
            <a:off x="5070783" y="5782276"/>
            <a:ext cx="1099225" cy="85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484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D0F3A82-EF5A-5F4E-BA4C-5550A606E3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0019" y="1325563"/>
            <a:ext cx="5607533" cy="52076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dirty="0"/>
              <a:t>Bâtiments reliés </a:t>
            </a:r>
            <a:br>
              <a:rPr lang="fr-FR" sz="2400" dirty="0"/>
            </a:br>
            <a:r>
              <a:rPr lang="fr-FR" sz="2400" dirty="0"/>
              <a:t>au chauffage à distance (CAD)</a:t>
            </a:r>
            <a:br>
              <a:rPr lang="fr-FR" sz="2400" dirty="0"/>
            </a:br>
            <a:br>
              <a:rPr lang="fr-FR" sz="2400" dirty="0"/>
            </a:br>
            <a:r>
              <a:rPr lang="fr-FR" sz="2400" dirty="0"/>
              <a:t>Travaux terminés</a:t>
            </a:r>
            <a:br>
              <a:rPr lang="fr-FR" sz="2400" dirty="0"/>
            </a:br>
            <a:br>
              <a:rPr lang="fr-FR" sz="2400" dirty="0"/>
            </a:br>
            <a:r>
              <a:rPr lang="fr-FR" sz="2400" dirty="0"/>
              <a:t>Travaux en cours ou à venir</a:t>
            </a:r>
            <a:br>
              <a:rPr lang="fr-FR" sz="2400" dirty="0"/>
            </a:br>
            <a:r>
              <a:rPr lang="fr-FR" sz="2400" dirty="0"/>
              <a:t>- Station de pompage – STAPE</a:t>
            </a:r>
            <a:br>
              <a:rPr lang="fr-FR" sz="2400" dirty="0"/>
            </a:br>
            <a:r>
              <a:rPr lang="fr-FR" sz="2400" dirty="0"/>
              <a:t>- Route de Grandvaux</a:t>
            </a:r>
            <a:br>
              <a:rPr lang="fr-FR" sz="2400" dirty="0"/>
            </a:br>
            <a:r>
              <a:rPr lang="fr-FR" sz="2400" dirty="0"/>
              <a:t>- Route de Lausanne</a:t>
            </a:r>
            <a:br>
              <a:rPr lang="fr-FR" sz="2400" dirty="0"/>
            </a:br>
            <a:r>
              <a:rPr lang="fr-FR" sz="2400" dirty="0"/>
              <a:t>- Rue de la Gare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1F01AC79-9C56-C04B-B4D3-966120BAB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 général des travaux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244905-45F2-0B53-5C4D-12AF06A4E84F}"/>
              </a:ext>
            </a:extLst>
          </p:cNvPr>
          <p:cNvSpPr/>
          <p:nvPr/>
        </p:nvSpPr>
        <p:spPr>
          <a:xfrm>
            <a:off x="5646093" y="1430686"/>
            <a:ext cx="304800" cy="304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2808B4-2BBD-D7A3-9FD5-B278D112DF21}"/>
              </a:ext>
            </a:extLst>
          </p:cNvPr>
          <p:cNvSpPr/>
          <p:nvPr/>
        </p:nvSpPr>
        <p:spPr>
          <a:xfrm>
            <a:off x="5646093" y="3336403"/>
            <a:ext cx="304800" cy="925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DCA621-E0C3-3C27-7C0D-B39A54501F0A}"/>
              </a:ext>
            </a:extLst>
          </p:cNvPr>
          <p:cNvSpPr/>
          <p:nvPr/>
        </p:nvSpPr>
        <p:spPr>
          <a:xfrm>
            <a:off x="5661335" y="2632839"/>
            <a:ext cx="304800" cy="925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0A58DA-480D-5E48-F0BD-E8BB05E3D326}"/>
              </a:ext>
            </a:extLst>
          </p:cNvPr>
          <p:cNvSpPr/>
          <p:nvPr/>
        </p:nvSpPr>
        <p:spPr>
          <a:xfrm>
            <a:off x="5646093" y="3500869"/>
            <a:ext cx="3048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B85A836-BFD4-43B1-E5F5-A2BB76D583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" t="17510" r="3741" b="10572"/>
          <a:stretch/>
        </p:blipFill>
        <p:spPr>
          <a:xfrm>
            <a:off x="679616" y="1325562"/>
            <a:ext cx="4590328" cy="5054216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264230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303BC965-8F26-8C30-0447-4FBD3CEA0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Travaux en cours et à venir</a:t>
            </a:r>
          </a:p>
        </p:txBody>
      </p:sp>
      <p:sp>
        <p:nvSpPr>
          <p:cNvPr id="11" name="Espace réservé du contenu 1">
            <a:extLst>
              <a:ext uri="{FF2B5EF4-FFF2-40B4-BE49-F238E27FC236}">
                <a16:creationId xmlns:a16="http://schemas.microsoft.com/office/drawing/2014/main" id="{F4F05F2D-FD83-347A-D37D-9BEDEE8C35E5}"/>
              </a:ext>
            </a:extLst>
          </p:cNvPr>
          <p:cNvSpPr txBox="1">
            <a:spLocks/>
          </p:cNvSpPr>
          <p:nvPr/>
        </p:nvSpPr>
        <p:spPr>
          <a:xfrm>
            <a:off x="7944259" y="1144546"/>
            <a:ext cx="3842951" cy="5201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buSzPct val="100000"/>
              <a:buFontTx/>
              <a:buChar char="&gt;"/>
              <a:defRPr sz="2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b="1" dirty="0"/>
              <a:t>Route de Grandvaux</a:t>
            </a:r>
            <a:br>
              <a:rPr lang="fr-FR" sz="2400" b="1" dirty="0"/>
            </a:br>
            <a:r>
              <a:rPr lang="fr-FR" sz="2400" dirty="0"/>
              <a:t>Jusqu’à fin mars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400" b="1" dirty="0"/>
              <a:t>Route de Lausanne</a:t>
            </a:r>
            <a:br>
              <a:rPr lang="fr-FR" sz="2400" b="1" dirty="0"/>
            </a:br>
            <a:r>
              <a:rPr lang="fr-FR" sz="2400" dirty="0"/>
              <a:t>Avril à juin 2024 </a:t>
            </a:r>
            <a:br>
              <a:rPr lang="fr-FR" sz="2400" dirty="0"/>
            </a:br>
            <a:r>
              <a:rPr lang="fr-FR" sz="2400" dirty="0"/>
              <a:t>(3 mois)</a:t>
            </a:r>
            <a:endParaRPr lang="fr-FR" sz="2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400" b="1" dirty="0"/>
              <a:t>Rue de la Gare</a:t>
            </a:r>
            <a:br>
              <a:rPr lang="fr-FR" sz="2400" b="1" dirty="0"/>
            </a:br>
            <a:r>
              <a:rPr lang="fr-FR" sz="2400" dirty="0"/>
              <a:t>Juillet à décembre 2024</a:t>
            </a:r>
            <a:br>
              <a:rPr lang="fr-FR" sz="2400" dirty="0"/>
            </a:br>
            <a:r>
              <a:rPr lang="fr-FR" sz="2400" dirty="0"/>
              <a:t>(6 mois)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400" b="1" dirty="0"/>
              <a:t>Impacts</a:t>
            </a:r>
          </a:p>
          <a:p>
            <a:pPr>
              <a:spcBef>
                <a:spcPts val="0"/>
              </a:spcBef>
            </a:pPr>
            <a:r>
              <a:rPr lang="fr-FR" sz="2400" dirty="0"/>
              <a:t>Circulation alternée</a:t>
            </a:r>
          </a:p>
          <a:p>
            <a:pPr>
              <a:spcBef>
                <a:spcPts val="0"/>
              </a:spcBef>
            </a:pPr>
            <a:r>
              <a:rPr lang="fr-FR" sz="2400" dirty="0"/>
              <a:t>Places de parc</a:t>
            </a:r>
          </a:p>
          <a:p>
            <a:pPr>
              <a:spcBef>
                <a:spcPts val="0"/>
              </a:spcBef>
            </a:pPr>
            <a:r>
              <a:rPr lang="fr-FR" sz="2400" dirty="0"/>
              <a:t>Commerces ouverts</a:t>
            </a:r>
          </a:p>
          <a:p>
            <a:pPr>
              <a:spcBef>
                <a:spcPts val="0"/>
              </a:spcBef>
            </a:pPr>
            <a:r>
              <a:rPr lang="fr-FR" sz="2400" dirty="0"/>
              <a:t>Avis de travaux riverains</a:t>
            </a:r>
            <a:br>
              <a:rPr lang="fr-FR" sz="2400" dirty="0"/>
            </a:br>
            <a:endParaRPr lang="fr-FR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97FCC6-0BC7-F96E-669A-0CDAC962D68F}"/>
              </a:ext>
            </a:extLst>
          </p:cNvPr>
          <p:cNvSpPr/>
          <p:nvPr/>
        </p:nvSpPr>
        <p:spPr>
          <a:xfrm>
            <a:off x="7551231" y="3454861"/>
            <a:ext cx="304800" cy="925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CCBB67-55A0-E3FE-F931-FD37D29B9BEC}"/>
              </a:ext>
            </a:extLst>
          </p:cNvPr>
          <p:cNvSpPr/>
          <p:nvPr/>
        </p:nvSpPr>
        <p:spPr>
          <a:xfrm>
            <a:off x="7551231" y="2224764"/>
            <a:ext cx="304800" cy="92597"/>
          </a:xfrm>
          <a:prstGeom prst="rect">
            <a:avLst/>
          </a:prstGeom>
          <a:solidFill>
            <a:srgbClr val="FCE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BD32AA8-A134-0273-B0BE-058DB95BB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94" y="4866713"/>
            <a:ext cx="365126" cy="365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E5700FC-951F-7FE7-CD88-D185FC33BA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6" t="43018" r="4282" b="20499"/>
          <a:stretch/>
        </p:blipFill>
        <p:spPr>
          <a:xfrm>
            <a:off x="679616" y="1218283"/>
            <a:ext cx="6677513" cy="5201361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783881-C83E-6A32-2A14-A18A00DF86C2}"/>
              </a:ext>
            </a:extLst>
          </p:cNvPr>
          <p:cNvSpPr/>
          <p:nvPr/>
        </p:nvSpPr>
        <p:spPr>
          <a:xfrm>
            <a:off x="7551231" y="1340440"/>
            <a:ext cx="304800" cy="925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273657B-6C0C-835A-D6CD-C703E283E1A2}"/>
              </a:ext>
            </a:extLst>
          </p:cNvPr>
          <p:cNvSpPr/>
          <p:nvPr/>
        </p:nvSpPr>
        <p:spPr>
          <a:xfrm>
            <a:off x="4831977" y="5432612"/>
            <a:ext cx="573741" cy="573741"/>
          </a:xfrm>
          <a:prstGeom prst="ellipse">
            <a:avLst/>
          </a:prstGeom>
          <a:solidFill>
            <a:srgbClr val="FCEE03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E7E39E9-E220-EBB8-00BC-529743C02F15}"/>
              </a:ext>
            </a:extLst>
          </p:cNvPr>
          <p:cNvSpPr/>
          <p:nvPr/>
        </p:nvSpPr>
        <p:spPr>
          <a:xfrm>
            <a:off x="5871883" y="1873624"/>
            <a:ext cx="573741" cy="57374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F5C692E-6898-9238-7FD8-4347C49DE016}"/>
              </a:ext>
            </a:extLst>
          </p:cNvPr>
          <p:cNvSpPr/>
          <p:nvPr/>
        </p:nvSpPr>
        <p:spPr>
          <a:xfrm>
            <a:off x="1882589" y="2026024"/>
            <a:ext cx="573741" cy="573741"/>
          </a:xfrm>
          <a:prstGeom prst="ellipse">
            <a:avLst/>
          </a:prstGeom>
          <a:solidFill>
            <a:srgbClr val="F4920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04BEE0-BF70-F76D-4BAC-2360230C3649}"/>
              </a:ext>
            </a:extLst>
          </p:cNvPr>
          <p:cNvSpPr/>
          <p:nvPr/>
        </p:nvSpPr>
        <p:spPr>
          <a:xfrm>
            <a:off x="679616" y="2317361"/>
            <a:ext cx="221814" cy="393413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7571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0EBBA9-E97F-69A2-9D6A-9A79EDAEC9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>
                <a:hlinkClick r:id="rId2"/>
              </a:rPr>
              <a:t>www.holdigaz.ch/cad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6FEB2AB-1C50-ACE0-C9F5-AF9E58D9E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Informations sur le chauffage à distance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853850A-6587-541B-DA7D-5760F2112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5" y="2086187"/>
            <a:ext cx="679684" cy="67968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4677A9B-E4CD-0AED-C1E8-03D439806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284" y="2086187"/>
            <a:ext cx="679684" cy="679684"/>
          </a:xfrm>
          <a:prstGeom prst="rect">
            <a:avLst/>
          </a:prstGeom>
        </p:spPr>
      </p:pic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7D3C61AF-E018-B099-9EBB-3701405AA4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017" y="1466850"/>
            <a:ext cx="4853966" cy="4529138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528001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F5C32DD1-5229-5E4E-8567-A7B6F4A68DF0}"/>
              </a:ext>
            </a:extLst>
          </p:cNvPr>
          <p:cNvSpPr txBox="1"/>
          <p:nvPr/>
        </p:nvSpPr>
        <p:spPr>
          <a:xfrm>
            <a:off x="0" y="5184949"/>
            <a:ext cx="12192000" cy="1024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2505C20-ED70-D64B-B3E9-F8D2613A66D6}"/>
              </a:ext>
            </a:extLst>
          </p:cNvPr>
          <p:cNvSpPr txBox="1"/>
          <p:nvPr/>
        </p:nvSpPr>
        <p:spPr>
          <a:xfrm>
            <a:off x="0" y="5231507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Merci de votre attention !</a:t>
            </a:r>
          </a:p>
        </p:txBody>
      </p:sp>
      <p:pic>
        <p:nvPicPr>
          <p:cNvPr id="7" name="HG-logo-light" descr="HG-logo-light">
            <a:hlinkClick r:id="" action="ppaction://media"/>
            <a:extLst>
              <a:ext uri="{FF2B5EF4-FFF2-40B4-BE49-F238E27FC236}">
                <a16:creationId xmlns:a16="http://schemas.microsoft.com/office/drawing/2014/main" id="{27C18D56-27B3-2842-8D5D-D232AF0C6D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508" b="9201"/>
          <a:stretch/>
        </p:blipFill>
        <p:spPr>
          <a:xfrm>
            <a:off x="1523999" y="640098"/>
            <a:ext cx="9144000" cy="448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9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7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Holdigaz">
  <a:themeElements>
    <a:clrScheme name="Holdigaz">
      <a:dk1>
        <a:srgbClr val="000000"/>
      </a:dk1>
      <a:lt1>
        <a:sysClr val="window" lastClr="FFFFFF"/>
      </a:lt1>
      <a:dk2>
        <a:srgbClr val="A8A8A7"/>
      </a:dk2>
      <a:lt2>
        <a:srgbClr val="575756"/>
      </a:lt2>
      <a:accent1>
        <a:srgbClr val="004994"/>
      </a:accent1>
      <a:accent2>
        <a:srgbClr val="FFD500"/>
      </a:accent2>
      <a:accent3>
        <a:srgbClr val="ED7D31"/>
      </a:accent3>
      <a:accent4>
        <a:srgbClr val="E30613"/>
      </a:accent4>
      <a:accent5>
        <a:srgbClr val="52AE32"/>
      </a:accent5>
      <a:accent6>
        <a:srgbClr val="0092D4"/>
      </a:accent6>
      <a:hlink>
        <a:srgbClr val="004994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ldigaz" id="{EC5A49F7-B210-0149-B05B-E056ED17FBE8}" vid="{0A3C142F-E090-2D48-BC49-E7E94CF3F7B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Holdigaz</Template>
  <TotalTime>5124</TotalTime>
  <Words>150</Words>
  <Application>Microsoft Macintosh PowerPoint</Application>
  <PresentationFormat>Grand écran</PresentationFormat>
  <Paragraphs>27</Paragraphs>
  <Slides>6</Slides>
  <Notes>2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Arial</vt:lpstr>
      <vt:lpstr>Calibri</vt:lpstr>
      <vt:lpstr>Wingdings</vt:lpstr>
      <vt:lpstr>Holdigaz</vt:lpstr>
      <vt:lpstr>Travaux liés  au chauffage à distance</vt:lpstr>
      <vt:lpstr>Présentation PowerPoint</vt:lpstr>
      <vt:lpstr>Plan général des travaux</vt:lpstr>
      <vt:lpstr>Travaux en cours et à venir</vt:lpstr>
      <vt:lpstr>Informations sur le chauffage à distance</vt:lpstr>
      <vt:lpstr>Présentation PowerPoint</vt:lpstr>
    </vt:vector>
  </TitlesOfParts>
  <Company>Holdigaz Services 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sdfsdf</dc:title>
  <dc:creator>Koodun Karine</dc:creator>
  <cp:lastModifiedBy>K. Koodun</cp:lastModifiedBy>
  <cp:revision>375</cp:revision>
  <cp:lastPrinted>2023-05-01T14:59:36Z</cp:lastPrinted>
  <dcterms:created xsi:type="dcterms:W3CDTF">2019-12-02T15:49:26Z</dcterms:created>
  <dcterms:modified xsi:type="dcterms:W3CDTF">2024-02-22T08:57:28Z</dcterms:modified>
</cp:coreProperties>
</file>