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45" r:id="rId2"/>
    <p:sldId id="348" r:id="rId3"/>
    <p:sldId id="351" r:id="rId4"/>
    <p:sldId id="359" r:id="rId5"/>
    <p:sldId id="355" r:id="rId6"/>
    <p:sldId id="358" r:id="rId7"/>
    <p:sldId id="356" r:id="rId8"/>
    <p:sldId id="380" r:id="rId9"/>
    <p:sldId id="381" r:id="rId10"/>
    <p:sldId id="385" r:id="rId11"/>
    <p:sldId id="386" r:id="rId12"/>
    <p:sldId id="387" r:id="rId13"/>
    <p:sldId id="388" r:id="rId14"/>
    <p:sldId id="390" r:id="rId15"/>
    <p:sldId id="391" r:id="rId16"/>
    <p:sldId id="383" r:id="rId17"/>
    <p:sldId id="384" r:id="rId18"/>
    <p:sldId id="360" r:id="rId19"/>
    <p:sldId id="361" r:id="rId20"/>
    <p:sldId id="363" r:id="rId21"/>
    <p:sldId id="365" r:id="rId22"/>
    <p:sldId id="366" r:id="rId23"/>
    <p:sldId id="367" r:id="rId24"/>
    <p:sldId id="368" r:id="rId25"/>
    <p:sldId id="369" r:id="rId26"/>
    <p:sldId id="370" r:id="rId27"/>
    <p:sldId id="377" r:id="rId28"/>
    <p:sldId id="378" r:id="rId29"/>
    <p:sldId id="379" r:id="rId30"/>
    <p:sldId id="376" r:id="rId31"/>
    <p:sldId id="375" r:id="rId32"/>
    <p:sldId id="371" r:id="rId33"/>
    <p:sldId id="372" r:id="rId34"/>
    <p:sldId id="373" r:id="rId35"/>
    <p:sldId id="349" r:id="rId36"/>
    <p:sldId id="256" r:id="rId37"/>
  </p:sldIdLst>
  <p:sldSz cx="9144000" cy="5143500" type="screen16x9"/>
  <p:notesSz cx="6797675" cy="9926638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11282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99FF"/>
    <a:srgbClr val="CCFF99"/>
    <a:srgbClr val="6CC727"/>
    <a:srgbClr val="00E600"/>
    <a:srgbClr val="CCFFFF"/>
    <a:srgbClr val="0067B1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50" d="100"/>
          <a:sy n="50" d="100"/>
        </p:scale>
        <p:origin x="880" y="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CH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fr-CH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CH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225B04A-A772-442B-9672-02BC5212F005}" type="slidenum">
              <a:rPr lang="fr-CH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2208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CH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fr-CH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fr-CH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88962351-3DC5-4D93-A19E-8A3B46409CF9}" type="slidenum">
              <a:rPr lang="fr-CH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1031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1102519"/>
          </a:xfrm>
          <a:prstGeom prst="rect">
            <a:avLst/>
          </a:prstGeom>
        </p:spPr>
        <p:txBody>
          <a:bodyPr anchor="ctr"/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fr-CH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8028384" y="4803998"/>
            <a:ext cx="946448" cy="215504"/>
          </a:xfrm>
          <a:prstGeom prst="rect">
            <a:avLst/>
          </a:prstGeom>
        </p:spPr>
        <p:txBody>
          <a:bodyPr/>
          <a:lstStyle>
            <a:lvl1pPr algn="r">
              <a:defRPr sz="800">
                <a:latin typeface="Calibri" panose="020F0502020204030204" pitchFamily="34" charset="0"/>
              </a:defRPr>
            </a:lvl1pPr>
          </a:lstStyle>
          <a:p>
            <a:fld id="{C97D24AC-A7B8-43A9-8E8E-EB4902BDE5E6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527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551879"/>
            <a:ext cx="8795320" cy="507703"/>
          </a:xfrm>
          <a:prstGeom prst="rect">
            <a:avLst/>
          </a:prstGeom>
        </p:spPr>
        <p:txBody>
          <a:bodyPr anchor="ctr"/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5606"/>
            <a:ext cx="8795320" cy="3528391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>
                <a:latin typeface="Calibri" panose="020F0502020204030204" pitchFamily="34" charset="0"/>
              </a:defRPr>
            </a:lvl1pPr>
            <a:lvl2pPr marL="742950" indent="-285750">
              <a:buClr>
                <a:srgbClr val="6CC727"/>
              </a:buClr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</a:defRPr>
            </a:lvl2pPr>
            <a:lvl3pPr>
              <a:buClr>
                <a:srgbClr val="6CC727"/>
              </a:buClr>
              <a:defRPr sz="2000">
                <a:latin typeface="Calibri" panose="020F0502020204030204" pitchFamily="34" charset="0"/>
              </a:defRPr>
            </a:lvl3pPr>
            <a:lvl4pPr>
              <a:buClr>
                <a:srgbClr val="6CC727"/>
              </a:buClr>
              <a:defRPr sz="1800">
                <a:latin typeface="Calibri" panose="020F0502020204030204" pitchFamily="34" charset="0"/>
              </a:defRPr>
            </a:lvl4pPr>
            <a:lvl5pPr marL="2057400" indent="-228600">
              <a:buClr>
                <a:srgbClr val="6CC727"/>
              </a:buClr>
              <a:buFont typeface="Wingdings" panose="05000000000000000000" pitchFamily="2" charset="2"/>
              <a:buChar char="Ø"/>
              <a:defRPr sz="1600">
                <a:latin typeface="Calibri" panose="020F0502020204030204" pitchFamily="34" charset="0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8028384" y="4803998"/>
            <a:ext cx="946448" cy="215504"/>
          </a:xfrm>
          <a:prstGeom prst="rect">
            <a:avLst/>
          </a:prstGeom>
        </p:spPr>
        <p:txBody>
          <a:bodyPr/>
          <a:lstStyle>
            <a:lvl1pPr algn="r">
              <a:defRPr sz="800">
                <a:latin typeface="Calibri" panose="020F0502020204030204" pitchFamily="34" charset="0"/>
              </a:defRPr>
            </a:lvl1pPr>
          </a:lstStyle>
          <a:p>
            <a:fld id="{C97D24AC-A7B8-43A9-8E8E-EB4902BDE5E6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078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1" y="539982"/>
            <a:ext cx="8795320" cy="59160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260871"/>
            <a:ext cx="4318670" cy="64162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345682" cy="61793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8028384" y="4803998"/>
            <a:ext cx="946448" cy="215504"/>
          </a:xfrm>
          <a:prstGeom prst="rect">
            <a:avLst/>
          </a:prstGeom>
        </p:spPr>
        <p:txBody>
          <a:bodyPr/>
          <a:lstStyle>
            <a:lvl1pPr algn="r">
              <a:defRPr sz="800">
                <a:latin typeface="Calibri" panose="020F0502020204030204" pitchFamily="34" charset="0"/>
              </a:defRPr>
            </a:lvl1pPr>
          </a:lstStyle>
          <a:p>
            <a:fld id="{C97D24AC-A7B8-43A9-8E8E-EB4902BDE5E6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1"/>
          </p:nvPr>
        </p:nvSpPr>
        <p:spPr>
          <a:xfrm>
            <a:off x="179511" y="1902493"/>
            <a:ext cx="4318671" cy="2901505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latin typeface="Calibri" panose="020F0502020204030204" pitchFamily="34" charset="0"/>
              </a:defRPr>
            </a:lvl1pPr>
            <a:lvl2pPr marL="742950" indent="-285750">
              <a:buClr>
                <a:srgbClr val="6CC727"/>
              </a:buClr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</a:defRPr>
            </a:lvl2pPr>
            <a:lvl3pPr>
              <a:buClr>
                <a:srgbClr val="6CC727"/>
              </a:buClr>
              <a:defRPr sz="1800">
                <a:latin typeface="Calibri" panose="020F0502020204030204" pitchFamily="34" charset="0"/>
              </a:defRPr>
            </a:lvl3pPr>
            <a:lvl4pPr>
              <a:buClr>
                <a:srgbClr val="6CC727"/>
              </a:buClr>
              <a:defRPr sz="1600">
                <a:latin typeface="Calibri" panose="020F0502020204030204" pitchFamily="34" charset="0"/>
              </a:defRPr>
            </a:lvl4pPr>
            <a:lvl5pPr marL="2057400" indent="-228600">
              <a:buClr>
                <a:srgbClr val="6CC727"/>
              </a:buClr>
              <a:buFont typeface="Wingdings" panose="05000000000000000000" pitchFamily="2" charset="2"/>
              <a:buChar char="Ø"/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2"/>
          </p:nvPr>
        </p:nvSpPr>
        <p:spPr>
          <a:xfrm>
            <a:off x="4637388" y="1902493"/>
            <a:ext cx="4337443" cy="2901505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latin typeface="Calibri" panose="020F0502020204030204" pitchFamily="34" charset="0"/>
              </a:defRPr>
            </a:lvl1pPr>
            <a:lvl2pPr marL="742950" indent="-285750">
              <a:buClr>
                <a:srgbClr val="6CC727"/>
              </a:buClr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</a:defRPr>
            </a:lvl2pPr>
            <a:lvl3pPr>
              <a:buClr>
                <a:srgbClr val="6CC727"/>
              </a:buClr>
              <a:defRPr sz="1800">
                <a:latin typeface="Calibri" panose="020F0502020204030204" pitchFamily="34" charset="0"/>
              </a:defRPr>
            </a:lvl3pPr>
            <a:lvl4pPr>
              <a:buClr>
                <a:srgbClr val="6CC727"/>
              </a:buClr>
              <a:defRPr sz="1600">
                <a:latin typeface="Calibri" panose="020F0502020204030204" pitchFamily="34" charset="0"/>
              </a:defRPr>
            </a:lvl4pPr>
            <a:lvl5pPr marL="2057400" indent="-228600">
              <a:buClr>
                <a:srgbClr val="6CC727"/>
              </a:buClr>
              <a:buFont typeface="Wingdings" panose="05000000000000000000" pitchFamily="2" charset="2"/>
              <a:buChar char="Ø"/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447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8028384" y="4803998"/>
            <a:ext cx="946448" cy="215504"/>
          </a:xfrm>
          <a:prstGeom prst="rect">
            <a:avLst/>
          </a:prstGeom>
        </p:spPr>
        <p:txBody>
          <a:bodyPr/>
          <a:lstStyle>
            <a:lvl1pPr algn="r">
              <a:defRPr sz="800">
                <a:latin typeface="Calibri" panose="020F0502020204030204" pitchFamily="34" charset="0"/>
              </a:defRPr>
            </a:lvl1pPr>
          </a:lstStyle>
          <a:p>
            <a:fld id="{C97D24AC-A7B8-43A9-8E8E-EB4902BDE5E6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9512" y="551879"/>
            <a:ext cx="8795320" cy="507703"/>
          </a:xfrm>
          <a:prstGeom prst="rect">
            <a:avLst/>
          </a:prstGeom>
        </p:spPr>
        <p:txBody>
          <a:bodyPr anchor="ctr"/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6419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40568"/>
            <a:ext cx="3399507" cy="658465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1543050"/>
            <a:ext cx="3399507" cy="3260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8028384" y="4803998"/>
            <a:ext cx="946448" cy="215504"/>
          </a:xfrm>
          <a:prstGeom prst="rect">
            <a:avLst/>
          </a:prstGeom>
        </p:spPr>
        <p:txBody>
          <a:bodyPr/>
          <a:lstStyle>
            <a:lvl1pPr algn="r">
              <a:defRPr sz="800">
                <a:latin typeface="Calibri" panose="020F0502020204030204" pitchFamily="34" charset="0"/>
              </a:defRPr>
            </a:lvl1pPr>
          </a:lstStyle>
          <a:p>
            <a:fld id="{C97D24AC-A7B8-43A9-8E8E-EB4902BDE5E6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2"/>
          </p:nvPr>
        </p:nvSpPr>
        <p:spPr>
          <a:xfrm>
            <a:off x="3887390" y="740569"/>
            <a:ext cx="5087441" cy="4063429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latin typeface="Calibri" panose="020F0502020204030204" pitchFamily="34" charset="0"/>
              </a:defRPr>
            </a:lvl1pPr>
            <a:lvl2pPr marL="742950" indent="-285750">
              <a:buClr>
                <a:srgbClr val="6CC727"/>
              </a:buClr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</a:defRPr>
            </a:lvl2pPr>
            <a:lvl3pPr>
              <a:buClr>
                <a:srgbClr val="6CC727"/>
              </a:buClr>
              <a:defRPr sz="1800">
                <a:latin typeface="Calibri" panose="020F0502020204030204" pitchFamily="34" charset="0"/>
              </a:defRPr>
            </a:lvl3pPr>
            <a:lvl4pPr>
              <a:buClr>
                <a:srgbClr val="6CC727"/>
              </a:buClr>
              <a:defRPr sz="1600">
                <a:latin typeface="Calibri" panose="020F0502020204030204" pitchFamily="34" charset="0"/>
              </a:defRPr>
            </a:lvl4pPr>
            <a:lvl5pPr marL="2057400" indent="-228600">
              <a:buClr>
                <a:srgbClr val="6CC727"/>
              </a:buClr>
              <a:buFont typeface="Wingdings" panose="05000000000000000000" pitchFamily="2" charset="2"/>
              <a:buChar char="Ø"/>
              <a:defRPr sz="1400">
                <a:latin typeface="Calibri" panose="020F0502020204030204" pitchFamily="34" charset="0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6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123478"/>
            <a:ext cx="8353276" cy="216024"/>
          </a:xfrm>
          <a:prstGeom prst="rect">
            <a:avLst/>
          </a:prstGeom>
          <a:solidFill>
            <a:srgbClr val="6CC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Projet d’agrandissement IMAGO – Commune Bourg-en-Lavaux 26 février 2024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23478"/>
            <a:ext cx="433863" cy="2160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94" y="123478"/>
            <a:ext cx="343898" cy="235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283968" y="382015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+mn-lt"/>
              </a:rPr>
              <a:t>Commune de Bourg-en-Lavaux</a:t>
            </a:r>
          </a:p>
          <a:p>
            <a:r>
              <a:rPr lang="fr-CH" dirty="0">
                <a:latin typeface="+mn-lt"/>
              </a:rPr>
              <a:t>Lundi 26 février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D56CB9-04CE-4783-91B8-7F78A343E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428" y="398238"/>
            <a:ext cx="1448060" cy="13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Etapes: 1 - Remblai / déblai </a:t>
            </a:r>
            <a:r>
              <a:rPr lang="fr-FR" sz="2000" b="0" dirty="0"/>
              <a:t>(printemps 2024)</a:t>
            </a:r>
            <a:endParaRPr lang="fr-CH" sz="2000" b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10</a:t>
            </a:fld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6CD2EF-8D7E-4E2D-ACF0-79C7D845F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813" y="1073054"/>
            <a:ext cx="4134374" cy="39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Etapes: 2 - Accès Sud </a:t>
            </a:r>
            <a:r>
              <a:rPr lang="fr-FR" sz="2000" b="0" dirty="0"/>
              <a:t>(fin printemps 2024)</a:t>
            </a:r>
            <a:endParaRPr lang="fr-CH" sz="2000" b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11</a:t>
            </a:fld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CCCCC4-A11D-4522-A288-9C81580D1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213" y="1059582"/>
            <a:ext cx="4209573" cy="40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9CA570E-09AE-4D24-B28F-962F95EAB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047150"/>
            <a:ext cx="4199423" cy="40130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Etapes: 3 - Installation chantier / Coulisse 1 </a:t>
            </a:r>
            <a:r>
              <a:rPr lang="fr-FR" sz="2000" b="0" dirty="0"/>
              <a:t>(fin printemps 2024)</a:t>
            </a:r>
            <a:endParaRPr lang="fr-CH" sz="2000" b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12</a:t>
            </a:fld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B62A79-EF7B-4F74-ABBE-E7BC08A1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9" y="1048312"/>
            <a:ext cx="4199423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3D75A82-9476-42B9-940A-9FFF29D2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057" y="1022986"/>
            <a:ext cx="4199423" cy="40164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Etapes: 4 - Coulisse 2 </a:t>
            </a:r>
            <a:r>
              <a:rPr lang="fr-FR" sz="2000" b="0" dirty="0"/>
              <a:t>(été 2024)</a:t>
            </a:r>
            <a:endParaRPr lang="fr-CH" sz="2000" b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13</a:t>
            </a:fld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DC5110-B006-4ED6-9925-6FA7C1A73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9" y="1031301"/>
            <a:ext cx="4199423" cy="40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Etapes: 5 - Terrassement &amp; Travaux spéciaux </a:t>
            </a:r>
            <a:r>
              <a:rPr lang="fr-FR" sz="2000" b="0" dirty="0"/>
              <a:t>(automne 2024)</a:t>
            </a:r>
            <a:endParaRPr lang="fr-CH" sz="2000" b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14</a:t>
            </a:fld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FBC336-38EE-47B1-A573-AD6107DE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67" y="1014486"/>
            <a:ext cx="4217065" cy="40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Etapes: 6 - Gros œuvre </a:t>
            </a:r>
            <a:r>
              <a:rPr lang="fr-FR" sz="2000" b="0" dirty="0"/>
              <a:t>(début 2025)</a:t>
            </a:r>
            <a:endParaRPr lang="fr-CH" sz="2000" b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15</a:t>
            </a:fld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FA8676-A6C2-4BE1-8920-0161C1D4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999005"/>
            <a:ext cx="4176464" cy="40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7FB2EAD-AA94-4AF0-9A86-FB4A156A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168" y="2733443"/>
            <a:ext cx="3774086" cy="22865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Accès chantier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16</a:t>
            </a:fld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D8A9C5-9A32-42F3-9F22-5892AB26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89352"/>
            <a:ext cx="4838826" cy="30385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46CD99-6FE5-416E-9250-5CC4E9BF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168" y="483518"/>
            <a:ext cx="377408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Accès interdits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17</a:t>
            </a:fld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662BA7-E5E7-4E63-8EDE-F350009F4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40" y="1059582"/>
            <a:ext cx="6778319" cy="38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Vue générale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18</a:t>
            </a:fld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A9589F-90D9-4120-AA23-556A1CB05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46" y="1026892"/>
            <a:ext cx="676410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028448-9506-4A56-958C-A26469C7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14" y="654507"/>
            <a:ext cx="5497772" cy="43297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19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022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</a:t>
            </a:fld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6" y="483518"/>
            <a:ext cx="7290808" cy="3240359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91A97ED-5226-4352-B501-0B268A2E26DE}"/>
              </a:ext>
            </a:extLst>
          </p:cNvPr>
          <p:cNvSpPr txBox="1">
            <a:spLocks/>
          </p:cNvSpPr>
          <p:nvPr/>
        </p:nvSpPr>
        <p:spPr>
          <a:xfrm>
            <a:off x="2123728" y="3867894"/>
            <a:ext cx="4896544" cy="108012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CC72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CC727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CC727"/>
              </a:buClr>
              <a:buChar char="–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CC727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fr-FR" sz="2500" b="1" kern="0" dirty="0"/>
              <a:t>Chantal Weidmann Yenny</a:t>
            </a:r>
            <a:br>
              <a:rPr lang="fr-FR" sz="2500" kern="0" dirty="0"/>
            </a:br>
            <a:r>
              <a:rPr lang="fr-FR" sz="2000" kern="0" dirty="0"/>
              <a:t>Présidente du Conseil de Fondation </a:t>
            </a:r>
            <a:br>
              <a:rPr lang="fr-FR" sz="2000" kern="0" dirty="0"/>
            </a:br>
            <a:r>
              <a:rPr lang="fr-FR" sz="2000" kern="0" dirty="0"/>
              <a:t>de l’Hôpital de Lavaux</a:t>
            </a:r>
          </a:p>
          <a:p>
            <a:pPr marL="0" indent="0" algn="ctr">
              <a:buFontTx/>
              <a:buNone/>
            </a:pPr>
            <a:endParaRPr lang="fr-CH" kern="0" dirty="0"/>
          </a:p>
        </p:txBody>
      </p:sp>
    </p:spTree>
    <p:extLst>
      <p:ext uri="{BB962C8B-B14F-4D97-AF65-F5344CB8AC3E}">
        <p14:creationId xmlns:p14="http://schemas.microsoft.com/office/powerpoint/2010/main" val="26882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69EC3FB-0364-4C81-90D5-CFE43046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968" y="699542"/>
            <a:ext cx="5898063" cy="43968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Stationnements - Bus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008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002AC4-8142-464F-9641-6419997D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25" y="597486"/>
            <a:ext cx="7849323" cy="44493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N100 - Accueil / Réa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261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D5114D-B8D5-4001-BA2A-F6AFB6C6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4689"/>
            <a:ext cx="7638690" cy="432481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N200 - EMS / Réa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5259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BF763E-5C57-4F68-A978-9893F6E19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9542"/>
            <a:ext cx="7560840" cy="42684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N300 - EMS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854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47E0D7-B20D-402C-86C4-6A006731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03018"/>
            <a:ext cx="8024441" cy="38977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N000 - Exploitation / Soins palliatifs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588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2105394-708D-4BF8-962A-5BC61021A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06" y="411510"/>
            <a:ext cx="7612802" cy="45526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Livraisons - Parking souterrain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Entrée Ouest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26</a:t>
            </a:fld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13B643-345A-4557-A7E2-F4089D8A8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00" y="1028704"/>
            <a:ext cx="7087800" cy="399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Façade Sud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27</a:t>
            </a:fld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8BB4B4-E5DF-460E-ACF9-E27ADF2A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56" y="1032197"/>
            <a:ext cx="7164288" cy="40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Aménagements extérieurs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28</a:t>
            </a:fld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D88745-A396-445D-8B4D-15858B040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576064"/>
            <a:ext cx="3903804" cy="4227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BB7B58-E07B-4DAB-864E-FA3493B44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80120"/>
            <a:ext cx="4258423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02C5FB-876B-45E3-9386-9091A2531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578820"/>
            <a:ext cx="5646129" cy="44406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Parcours thérapeutiques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29</a:t>
            </a:fld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08A144-345F-45B6-A851-70DAFE4E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902049"/>
            <a:ext cx="3115505" cy="18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missions de l’Hôpital de Lavaux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5606"/>
            <a:ext cx="8928992" cy="3528391"/>
          </a:xfrm>
        </p:spPr>
        <p:txBody>
          <a:bodyPr/>
          <a:lstStyle/>
          <a:p>
            <a:pPr marL="0" indent="0">
              <a:spcAft>
                <a:spcPts val="750"/>
              </a:spcAft>
              <a:buNone/>
            </a:pPr>
            <a:r>
              <a:rPr lang="fr-CH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Fondation de droit privé et reconnue d’intérêt public depuis 1942, l’</a:t>
            </a:r>
            <a:r>
              <a:rPr lang="fr-CH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Hôpital de Lavaux fait p</a:t>
            </a:r>
            <a:r>
              <a:rPr lang="fr-CH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artie intégrante du système de santé de l’Etat de Vaud et répond aux missions de santé publique suivantes :</a:t>
            </a:r>
            <a:endParaRPr lang="fr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CH" sz="18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réadaptation</a:t>
            </a:r>
            <a:r>
              <a:rPr lang="fr-CH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fr-CH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(gériatrique, médecine interne et/ou oncologique, </a:t>
            </a:r>
            <a:r>
              <a:rPr lang="fr-CH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musculo-squelettique</a:t>
            </a:r>
            <a:r>
              <a:rPr lang="fr-CH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r>
              <a:rPr lang="fr-CH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Les soins palliatifs spécialisés</a:t>
            </a:r>
            <a:endParaRPr lang="fr-CH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CH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L’hébergement médico-social </a:t>
            </a:r>
            <a:r>
              <a:rPr lang="fr-CH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 </a:t>
            </a:r>
            <a:r>
              <a:rPr lang="fr-CH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sein </a:t>
            </a:r>
            <a:r>
              <a:rPr lang="fr-CH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l’EMS «Le Pavillon»</a:t>
            </a:r>
          </a:p>
          <a:p>
            <a:r>
              <a:rPr lang="fr-CH" sz="1800" b="1" dirty="0">
                <a:effectLst/>
                <a:latin typeface="+mn-lt"/>
                <a:ea typeface="Times New Roman" panose="02020603050405020304" pitchFamily="18" charset="0"/>
              </a:rPr>
              <a:t>Le centre d’accueil temporaire</a:t>
            </a:r>
            <a:r>
              <a:rPr lang="fr-CH" sz="1800" dirty="0">
                <a:effectLst/>
                <a:latin typeface="+mn-lt"/>
                <a:ea typeface="Times New Roman" panose="02020603050405020304" pitchFamily="18" charset="0"/>
              </a:rPr>
              <a:t> (CAT)</a:t>
            </a:r>
          </a:p>
          <a:p>
            <a:endParaRPr lang="fr-CH" sz="600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fr-CH" sz="1800" b="1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fr-CH" sz="1800" b="1" dirty="0">
                <a:effectLst/>
                <a:latin typeface="+mn-lt"/>
                <a:ea typeface="Times New Roman" panose="02020603050405020304" pitchFamily="18" charset="0"/>
              </a:rPr>
              <a:t>es prestations ambulatoires</a:t>
            </a:r>
          </a:p>
          <a:p>
            <a:pPr marL="0" indent="0">
              <a:buNone/>
            </a:pPr>
            <a:endParaRPr lang="fr-CH" sz="1800" dirty="0">
              <a:latin typeface="+mn-lt"/>
              <a:ea typeface="Times New Roman" panose="02020603050405020304" pitchFamily="18" charset="0"/>
            </a:endParaRPr>
          </a:p>
          <a:p>
            <a:r>
              <a:rPr lang="fr-CH" sz="1800" dirty="0">
                <a:latin typeface="+mn-lt"/>
                <a:ea typeface="Times New Roman" panose="02020603050405020304" pitchFamily="18" charset="0"/>
              </a:rPr>
              <a:t>L’Hôpital de Lavaux emploie près de 250 collaboratrices et collaborateurs</a:t>
            </a:r>
            <a:endParaRPr lang="fr-CH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CH" sz="1800" b="1" i="1" dirty="0">
              <a:solidFill>
                <a:srgbClr val="2F549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633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Accueil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30</a:t>
            </a:fld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7ADEB7-4960-4FA3-987A-D2FBE404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08" y="1030573"/>
            <a:ext cx="7107983" cy="39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Hôpital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31</a:t>
            </a:fld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CA1F0B-F4D1-4144-AB76-A99C3798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60" y="1059582"/>
            <a:ext cx="7092280" cy="39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Soins palliatifs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32</a:t>
            </a:fld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4E2FBF-2BBC-4D99-8D94-550A2D4A5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35" y="1059582"/>
            <a:ext cx="7057330" cy="39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EMS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33</a:t>
            </a:fld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BEB9AD-C862-4BFB-A773-9601AA42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39711"/>
            <a:ext cx="7070937" cy="39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Séjour EMS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34</a:t>
            </a:fld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63693D-0501-4832-B0C6-DF7E67A3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19093"/>
            <a:ext cx="7164288" cy="40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Questions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35</a:t>
            </a:fld>
            <a:endParaRPr lang="fr-CH" dirty="0"/>
          </a:p>
        </p:txBody>
      </p:sp>
      <p:pic>
        <p:nvPicPr>
          <p:cNvPr id="5" name="Picture 4" descr="Question Marks - The Origins... - Creativelix.com ⦿ Expressing Concer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84417"/>
            <a:ext cx="4762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4EE5407-C642-26DD-996B-3604579C051A}"/>
              </a:ext>
            </a:extLst>
          </p:cNvPr>
          <p:cNvCxnSpPr>
            <a:cxnSpLocks/>
          </p:cNvCxnSpPr>
          <p:nvPr/>
        </p:nvCxnSpPr>
        <p:spPr>
          <a:xfrm>
            <a:off x="693683" y="1056609"/>
            <a:ext cx="7788166" cy="0"/>
          </a:xfrm>
          <a:prstGeom prst="line">
            <a:avLst/>
          </a:prstGeom>
          <a:ln w="28575">
            <a:solidFill>
              <a:srgbClr val="355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451F833-6AF7-36F6-96E4-CFA3EEE25AD6}"/>
              </a:ext>
            </a:extLst>
          </p:cNvPr>
          <p:cNvCxnSpPr>
            <a:cxnSpLocks/>
          </p:cNvCxnSpPr>
          <p:nvPr/>
        </p:nvCxnSpPr>
        <p:spPr>
          <a:xfrm>
            <a:off x="859220" y="981723"/>
            <a:ext cx="0" cy="149773"/>
          </a:xfrm>
          <a:prstGeom prst="line">
            <a:avLst/>
          </a:prstGeom>
          <a:ln w="28575">
            <a:solidFill>
              <a:srgbClr val="355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2EC5721-95D8-C02F-0831-01A5D0DCAA9F}"/>
              </a:ext>
            </a:extLst>
          </p:cNvPr>
          <p:cNvCxnSpPr>
            <a:cxnSpLocks/>
          </p:cNvCxnSpPr>
          <p:nvPr/>
        </p:nvCxnSpPr>
        <p:spPr>
          <a:xfrm>
            <a:off x="2487010" y="974157"/>
            <a:ext cx="0" cy="149773"/>
          </a:xfrm>
          <a:prstGeom prst="line">
            <a:avLst/>
          </a:prstGeom>
          <a:ln w="28575">
            <a:solidFill>
              <a:srgbClr val="355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797ED08-CE2E-1CE1-C024-0BC164641DBD}"/>
              </a:ext>
            </a:extLst>
          </p:cNvPr>
          <p:cNvCxnSpPr>
            <a:cxnSpLocks/>
          </p:cNvCxnSpPr>
          <p:nvPr/>
        </p:nvCxnSpPr>
        <p:spPr>
          <a:xfrm>
            <a:off x="3744082" y="974157"/>
            <a:ext cx="0" cy="149773"/>
          </a:xfrm>
          <a:prstGeom prst="line">
            <a:avLst/>
          </a:prstGeom>
          <a:ln w="28575">
            <a:solidFill>
              <a:srgbClr val="355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AC13B73-5995-3152-6551-D386069E47AD}"/>
              </a:ext>
            </a:extLst>
          </p:cNvPr>
          <p:cNvCxnSpPr>
            <a:cxnSpLocks/>
          </p:cNvCxnSpPr>
          <p:nvPr/>
        </p:nvCxnSpPr>
        <p:spPr>
          <a:xfrm>
            <a:off x="7949762" y="981722"/>
            <a:ext cx="0" cy="149773"/>
          </a:xfrm>
          <a:prstGeom prst="line">
            <a:avLst/>
          </a:prstGeom>
          <a:ln w="28575">
            <a:solidFill>
              <a:srgbClr val="355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6AE0C0C-6D0F-08B8-AF89-AE0A94FB7ADB}"/>
              </a:ext>
            </a:extLst>
          </p:cNvPr>
          <p:cNvSpPr txBox="1"/>
          <p:nvPr/>
        </p:nvSpPr>
        <p:spPr>
          <a:xfrm>
            <a:off x="1242714" y="772045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2021-2022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07554D6-8EB5-786E-F644-3A2949E0D6F8}"/>
              </a:ext>
            </a:extLst>
          </p:cNvPr>
          <p:cNvSpPr txBox="1"/>
          <p:nvPr/>
        </p:nvSpPr>
        <p:spPr>
          <a:xfrm>
            <a:off x="2923678" y="76998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2023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3D6C125-C055-0E00-B27D-060B8E34E581}"/>
              </a:ext>
            </a:extLst>
          </p:cNvPr>
          <p:cNvSpPr txBox="1"/>
          <p:nvPr/>
        </p:nvSpPr>
        <p:spPr>
          <a:xfrm>
            <a:off x="5395748" y="787344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2024-2027</a:t>
            </a:r>
          </a:p>
        </p:txBody>
      </p:sp>
      <p:sp>
        <p:nvSpPr>
          <p:cNvPr id="28" name="Signalisation droite 27">
            <a:extLst>
              <a:ext uri="{FF2B5EF4-FFF2-40B4-BE49-F238E27FC236}">
                <a16:creationId xmlns:a16="http://schemas.microsoft.com/office/drawing/2014/main" id="{111FDFED-D876-B8C7-FF74-244A4D2D1A74}"/>
              </a:ext>
            </a:extLst>
          </p:cNvPr>
          <p:cNvSpPr/>
          <p:nvPr/>
        </p:nvSpPr>
        <p:spPr>
          <a:xfrm>
            <a:off x="859221" y="1231312"/>
            <a:ext cx="1686910" cy="253115"/>
          </a:xfrm>
          <a:prstGeom prst="homePlate">
            <a:avLst/>
          </a:prstGeom>
          <a:solidFill>
            <a:srgbClr val="9DF46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Etudes Imago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0DF249-F9AE-4E9F-B21C-C4E4245C286B}"/>
              </a:ext>
            </a:extLst>
          </p:cNvPr>
          <p:cNvGrpSpPr/>
          <p:nvPr/>
        </p:nvGrpSpPr>
        <p:grpSpPr>
          <a:xfrm>
            <a:off x="1390072" y="1720466"/>
            <a:ext cx="2429453" cy="276999"/>
            <a:chOff x="1853429" y="2658387"/>
            <a:chExt cx="3239271" cy="369332"/>
          </a:xfrm>
        </p:grpSpPr>
        <p:sp>
          <p:nvSpPr>
            <p:cNvPr id="31" name="Flèche vers la droite 30">
              <a:extLst>
                <a:ext uri="{FF2B5EF4-FFF2-40B4-BE49-F238E27FC236}">
                  <a16:creationId xmlns:a16="http://schemas.microsoft.com/office/drawing/2014/main" id="{F6E1F678-079F-8710-911A-08059EB66626}"/>
                </a:ext>
              </a:extLst>
            </p:cNvPr>
            <p:cNvSpPr/>
            <p:nvPr/>
          </p:nvSpPr>
          <p:spPr>
            <a:xfrm>
              <a:off x="3572571" y="2768824"/>
              <a:ext cx="1520129" cy="177848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33A1605-A1F6-DB39-27D2-9A132CEFB4FC}"/>
                </a:ext>
              </a:extLst>
            </p:cNvPr>
            <p:cNvSpPr txBox="1"/>
            <p:nvPr/>
          </p:nvSpPr>
          <p:spPr>
            <a:xfrm>
              <a:off x="1853429" y="2658387"/>
              <a:ext cx="1780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Travaux Holdigaz</a:t>
              </a:r>
            </a:p>
          </p:txBody>
        </p:sp>
      </p:grpSp>
      <p:sp>
        <p:nvSpPr>
          <p:cNvPr id="34" name="Losange 33">
            <a:extLst>
              <a:ext uri="{FF2B5EF4-FFF2-40B4-BE49-F238E27FC236}">
                <a16:creationId xmlns:a16="http://schemas.microsoft.com/office/drawing/2014/main" id="{19FA9F7E-D63E-4B96-444E-3D27F69BD209}"/>
              </a:ext>
            </a:extLst>
          </p:cNvPr>
          <p:cNvSpPr/>
          <p:nvPr/>
        </p:nvSpPr>
        <p:spPr>
          <a:xfrm>
            <a:off x="3085988" y="1951831"/>
            <a:ext cx="298533" cy="276999"/>
          </a:xfrm>
          <a:prstGeom prst="diamond">
            <a:avLst/>
          </a:prstGeom>
          <a:solidFill>
            <a:srgbClr val="9DF461"/>
          </a:solidFill>
          <a:ln>
            <a:solidFill>
              <a:srgbClr val="99F1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81A05F6-28F6-0C65-B5A3-F909D4DFCB04}"/>
              </a:ext>
            </a:extLst>
          </p:cNvPr>
          <p:cNvSpPr txBox="1"/>
          <p:nvPr/>
        </p:nvSpPr>
        <p:spPr>
          <a:xfrm>
            <a:off x="3408171" y="1934711"/>
            <a:ext cx="2108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Permis de construire Imago </a:t>
            </a:r>
          </a:p>
        </p:txBody>
      </p:sp>
      <p:sp>
        <p:nvSpPr>
          <p:cNvPr id="36" name="Flèche vers la droite 35">
            <a:extLst>
              <a:ext uri="{FF2B5EF4-FFF2-40B4-BE49-F238E27FC236}">
                <a16:creationId xmlns:a16="http://schemas.microsoft.com/office/drawing/2014/main" id="{83D018E4-FF9E-DFE1-582F-6A54187BB7AF}"/>
              </a:ext>
            </a:extLst>
          </p:cNvPr>
          <p:cNvSpPr/>
          <p:nvPr/>
        </p:nvSpPr>
        <p:spPr>
          <a:xfrm>
            <a:off x="4785752" y="3703101"/>
            <a:ext cx="1219991" cy="346248"/>
          </a:xfrm>
          <a:prstGeom prst="rightArrow">
            <a:avLst/>
          </a:prstGeom>
          <a:solidFill>
            <a:srgbClr val="285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7" name="Flèche vers la droite 36">
            <a:extLst>
              <a:ext uri="{FF2B5EF4-FFF2-40B4-BE49-F238E27FC236}">
                <a16:creationId xmlns:a16="http://schemas.microsoft.com/office/drawing/2014/main" id="{9F6B66F9-8FE9-F208-0C7D-C719938BDF27}"/>
              </a:ext>
            </a:extLst>
          </p:cNvPr>
          <p:cNvSpPr/>
          <p:nvPr/>
        </p:nvSpPr>
        <p:spPr>
          <a:xfrm>
            <a:off x="5174527" y="4008891"/>
            <a:ext cx="1472207" cy="346247"/>
          </a:xfrm>
          <a:prstGeom prst="rightArrow">
            <a:avLst/>
          </a:prstGeom>
          <a:solidFill>
            <a:srgbClr val="285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8" name="Flèche vers la droite 37">
            <a:extLst>
              <a:ext uri="{FF2B5EF4-FFF2-40B4-BE49-F238E27FC236}">
                <a16:creationId xmlns:a16="http://schemas.microsoft.com/office/drawing/2014/main" id="{2935387C-3762-D463-E157-E7A9203261A5}"/>
              </a:ext>
            </a:extLst>
          </p:cNvPr>
          <p:cNvSpPr/>
          <p:nvPr/>
        </p:nvSpPr>
        <p:spPr>
          <a:xfrm>
            <a:off x="6296505" y="4325299"/>
            <a:ext cx="1472206" cy="346247"/>
          </a:xfrm>
          <a:prstGeom prst="rightArrow">
            <a:avLst/>
          </a:prstGeom>
          <a:solidFill>
            <a:srgbClr val="285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9" name="Signalisation droite 38">
            <a:extLst>
              <a:ext uri="{FF2B5EF4-FFF2-40B4-BE49-F238E27FC236}">
                <a16:creationId xmlns:a16="http://schemas.microsoft.com/office/drawing/2014/main" id="{DD79FF7A-D65F-C8D0-F828-76C9294372ED}"/>
              </a:ext>
            </a:extLst>
          </p:cNvPr>
          <p:cNvSpPr/>
          <p:nvPr/>
        </p:nvSpPr>
        <p:spPr>
          <a:xfrm>
            <a:off x="3361801" y="2582537"/>
            <a:ext cx="1031321" cy="176932"/>
          </a:xfrm>
          <a:prstGeom prst="homePlate">
            <a:avLst/>
          </a:prstGeom>
          <a:solidFill>
            <a:srgbClr val="285A4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67552EB-8BB5-CA48-401B-58D363884C3E}"/>
              </a:ext>
            </a:extLst>
          </p:cNvPr>
          <p:cNvSpPr txBox="1"/>
          <p:nvPr/>
        </p:nvSpPr>
        <p:spPr>
          <a:xfrm>
            <a:off x="1619817" y="2508929"/>
            <a:ext cx="1664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Préparation exécution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E367BA2-90EF-1C7B-D9CC-A4D9155E4A2F}"/>
              </a:ext>
            </a:extLst>
          </p:cNvPr>
          <p:cNvSpPr txBox="1"/>
          <p:nvPr/>
        </p:nvSpPr>
        <p:spPr>
          <a:xfrm>
            <a:off x="4459325" y="3410790"/>
            <a:ext cx="1426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Début des travaux</a:t>
            </a:r>
          </a:p>
        </p:txBody>
      </p:sp>
      <p:sp>
        <p:nvSpPr>
          <p:cNvPr id="42" name="Losange 41">
            <a:extLst>
              <a:ext uri="{FF2B5EF4-FFF2-40B4-BE49-F238E27FC236}">
                <a16:creationId xmlns:a16="http://schemas.microsoft.com/office/drawing/2014/main" id="{99AE769C-E8E4-FFE7-7C91-E72E152B7713}"/>
              </a:ext>
            </a:extLst>
          </p:cNvPr>
          <p:cNvSpPr/>
          <p:nvPr/>
        </p:nvSpPr>
        <p:spPr>
          <a:xfrm>
            <a:off x="4152353" y="3398327"/>
            <a:ext cx="298533" cy="276999"/>
          </a:xfrm>
          <a:prstGeom prst="diamond">
            <a:avLst/>
          </a:prstGeom>
          <a:solidFill>
            <a:srgbClr val="9DF461"/>
          </a:solidFill>
          <a:ln>
            <a:solidFill>
              <a:srgbClr val="99F1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F990083-C779-4132-7D63-44B5C3B1CFC6}"/>
              </a:ext>
            </a:extLst>
          </p:cNvPr>
          <p:cNvSpPr txBox="1"/>
          <p:nvPr/>
        </p:nvSpPr>
        <p:spPr>
          <a:xfrm>
            <a:off x="2018756" y="3716689"/>
            <a:ext cx="264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Travaux préparatoires, terrassement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27A47B2-70F9-37A5-7A18-CAA58C0DBB65}"/>
              </a:ext>
            </a:extLst>
          </p:cNvPr>
          <p:cNvSpPr txBox="1"/>
          <p:nvPr/>
        </p:nvSpPr>
        <p:spPr>
          <a:xfrm>
            <a:off x="4119592" y="4022943"/>
            <a:ext cx="991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Gros-œuvre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FD300E4-6B7A-2DAA-0A5A-F1B58AF89CEB}"/>
              </a:ext>
            </a:extLst>
          </p:cNvPr>
          <p:cNvSpPr txBox="1"/>
          <p:nvPr/>
        </p:nvSpPr>
        <p:spPr>
          <a:xfrm>
            <a:off x="5097024" y="4371922"/>
            <a:ext cx="1213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Second œuvre </a:t>
            </a:r>
          </a:p>
        </p:txBody>
      </p:sp>
      <p:sp>
        <p:nvSpPr>
          <p:cNvPr id="47" name="Signalisation droite 46">
            <a:extLst>
              <a:ext uri="{FF2B5EF4-FFF2-40B4-BE49-F238E27FC236}">
                <a16:creationId xmlns:a16="http://schemas.microsoft.com/office/drawing/2014/main" id="{9862E1BC-EE0D-E240-2D7E-AD5B63BAB8B9}"/>
              </a:ext>
            </a:extLst>
          </p:cNvPr>
          <p:cNvSpPr/>
          <p:nvPr/>
        </p:nvSpPr>
        <p:spPr>
          <a:xfrm>
            <a:off x="7761467" y="4690105"/>
            <a:ext cx="1248522" cy="253115"/>
          </a:xfrm>
          <a:prstGeom prst="homePlate">
            <a:avLst/>
          </a:prstGeom>
          <a:solidFill>
            <a:srgbClr val="9DF461"/>
          </a:solidFill>
          <a:ln>
            <a:solidFill>
              <a:srgbClr val="99F1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Exploitation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38C451C-B9C6-9D56-52FB-52A32162E2B1}"/>
              </a:ext>
            </a:extLst>
          </p:cNvPr>
          <p:cNvSpPr txBox="1"/>
          <p:nvPr/>
        </p:nvSpPr>
        <p:spPr>
          <a:xfrm>
            <a:off x="7768711" y="4391453"/>
            <a:ext cx="1220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Fin des travaux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C888409-B407-4951-9CD0-7773E29546FF}"/>
              </a:ext>
            </a:extLst>
          </p:cNvPr>
          <p:cNvGrpSpPr/>
          <p:nvPr/>
        </p:nvGrpSpPr>
        <p:grpSpPr>
          <a:xfrm>
            <a:off x="2466474" y="1275606"/>
            <a:ext cx="3233298" cy="493023"/>
            <a:chOff x="2466474" y="1275606"/>
            <a:chExt cx="3233298" cy="493023"/>
          </a:xfrm>
        </p:grpSpPr>
        <p:sp>
          <p:nvSpPr>
            <p:cNvPr id="29" name="Losange 28">
              <a:extLst>
                <a:ext uri="{FF2B5EF4-FFF2-40B4-BE49-F238E27FC236}">
                  <a16:creationId xmlns:a16="http://schemas.microsoft.com/office/drawing/2014/main" id="{B3EAB3D6-E971-D382-CE17-0B5B31D2C275}"/>
                </a:ext>
              </a:extLst>
            </p:cNvPr>
            <p:cNvSpPr/>
            <p:nvPr/>
          </p:nvSpPr>
          <p:spPr>
            <a:xfrm>
              <a:off x="2466474" y="1399301"/>
              <a:ext cx="296019" cy="27700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03F47A0-536B-F210-D10A-DF162E9CC5E9}"/>
                </a:ext>
              </a:extLst>
            </p:cNvPr>
            <p:cNvSpPr txBox="1"/>
            <p:nvPr/>
          </p:nvSpPr>
          <p:spPr>
            <a:xfrm>
              <a:off x="2762493" y="1491630"/>
              <a:ext cx="17708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Mise à l’enquête Imago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67E2F3A6-995B-9AB1-4EE3-41A22C2B6835}"/>
                </a:ext>
              </a:extLst>
            </p:cNvPr>
            <p:cNvSpPr txBox="1"/>
            <p:nvPr/>
          </p:nvSpPr>
          <p:spPr>
            <a:xfrm>
              <a:off x="2762493" y="1275606"/>
              <a:ext cx="2937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Séance d’information du 12 janvier 2023</a:t>
              </a:r>
            </a:p>
          </p:txBody>
        </p:sp>
      </p:grpSp>
      <p:sp>
        <p:nvSpPr>
          <p:cNvPr id="2" name="Losange 1">
            <a:extLst>
              <a:ext uri="{FF2B5EF4-FFF2-40B4-BE49-F238E27FC236}">
                <a16:creationId xmlns:a16="http://schemas.microsoft.com/office/drawing/2014/main" id="{889383ED-7558-1F08-8635-9492AC2D404A}"/>
              </a:ext>
            </a:extLst>
          </p:cNvPr>
          <p:cNvSpPr/>
          <p:nvPr/>
        </p:nvSpPr>
        <p:spPr>
          <a:xfrm>
            <a:off x="4097102" y="3077377"/>
            <a:ext cx="296019" cy="27700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5EB8C9-DF13-990D-31A3-EC13E5A9B937}"/>
              </a:ext>
            </a:extLst>
          </p:cNvPr>
          <p:cNvSpPr txBox="1"/>
          <p:nvPr/>
        </p:nvSpPr>
        <p:spPr>
          <a:xfrm>
            <a:off x="4394721" y="3077377"/>
            <a:ext cx="2531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Séance d’information (printemps)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6B635C-1692-B24F-B43F-B839EFA84041}"/>
              </a:ext>
            </a:extLst>
          </p:cNvPr>
          <p:cNvSpPr txBox="1"/>
          <p:nvPr/>
        </p:nvSpPr>
        <p:spPr>
          <a:xfrm>
            <a:off x="4224086" y="2770767"/>
            <a:ext cx="335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Crédit de construction validé par Conseil d’Etat</a:t>
            </a:r>
          </a:p>
        </p:txBody>
      </p:sp>
      <p:sp>
        <p:nvSpPr>
          <p:cNvPr id="7" name="Losange 6">
            <a:extLst>
              <a:ext uri="{FF2B5EF4-FFF2-40B4-BE49-F238E27FC236}">
                <a16:creationId xmlns:a16="http://schemas.microsoft.com/office/drawing/2014/main" id="{1C332979-9283-B153-C7F8-067638111E03}"/>
              </a:ext>
            </a:extLst>
          </p:cNvPr>
          <p:cNvSpPr/>
          <p:nvPr/>
        </p:nvSpPr>
        <p:spPr>
          <a:xfrm>
            <a:off x="3904874" y="2785928"/>
            <a:ext cx="298533" cy="276999"/>
          </a:xfrm>
          <a:prstGeom prst="diamond">
            <a:avLst/>
          </a:prstGeom>
          <a:solidFill>
            <a:srgbClr val="9DF461"/>
          </a:solidFill>
          <a:ln>
            <a:solidFill>
              <a:srgbClr val="99F15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0" name="Losange 49">
            <a:extLst>
              <a:ext uri="{FF2B5EF4-FFF2-40B4-BE49-F238E27FC236}">
                <a16:creationId xmlns:a16="http://schemas.microsoft.com/office/drawing/2014/main" id="{36AA967F-C6AC-4E9F-A4A5-EC28944EC07A}"/>
              </a:ext>
            </a:extLst>
          </p:cNvPr>
          <p:cNvSpPr/>
          <p:nvPr/>
        </p:nvSpPr>
        <p:spPr>
          <a:xfrm>
            <a:off x="3346085" y="2259033"/>
            <a:ext cx="296019" cy="277000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25CB50E-18C4-41DA-B5ED-227BF1DC12F3}"/>
              </a:ext>
            </a:extLst>
          </p:cNvPr>
          <p:cNvSpPr txBox="1"/>
          <p:nvPr/>
        </p:nvSpPr>
        <p:spPr>
          <a:xfrm>
            <a:off x="3642105" y="2247406"/>
            <a:ext cx="2905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Séance d’information du 3 octobre 2023</a:t>
            </a:r>
          </a:p>
        </p:txBody>
      </p:sp>
    </p:spTree>
    <p:extLst>
      <p:ext uri="{BB962C8B-B14F-4D97-AF65-F5344CB8AC3E}">
        <p14:creationId xmlns:p14="http://schemas.microsoft.com/office/powerpoint/2010/main" val="8868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L’Hôpital de Lavaux aujourd’hui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5606"/>
            <a:ext cx="8795320" cy="3816424"/>
          </a:xfrm>
        </p:spPr>
        <p:txBody>
          <a:bodyPr/>
          <a:lstStyle/>
          <a:p>
            <a:r>
              <a:rPr lang="fr-FR" sz="1800" dirty="0"/>
              <a:t>Infrastructures vieillissantes et en fin de cycle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Confort limité à ses patients, résidents, visiteurs et collaborateurs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Capacité d’accueil qui a atteint la saturation  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Bâtiments et locaux qui ne permettent pas de s’agrandir et/ou des développements 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Mises aux normes indispensables en matières énergétique et de durabilité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Nécessité impérative d’une modernisation globale de ses infrastructures 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483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objectifs du projet IMAGO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5606"/>
            <a:ext cx="8928992" cy="3816424"/>
          </a:xfrm>
        </p:spPr>
        <p:txBody>
          <a:bodyPr/>
          <a:lstStyle/>
          <a:p>
            <a:r>
              <a:rPr lang="fr-FR" sz="1800" dirty="0"/>
              <a:t>Adapter les infrastructures de notre hôpital aux missions, normes et besoins cliniques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Accroître la qualité de la prise en charge et développer de nouvelles prestations</a:t>
            </a:r>
          </a:p>
          <a:p>
            <a:pPr marL="0" indent="0">
              <a:buNone/>
            </a:pPr>
            <a:r>
              <a:rPr lang="fr-FR" sz="1000" dirty="0"/>
              <a:t> </a:t>
            </a:r>
          </a:p>
          <a:p>
            <a:r>
              <a:rPr lang="fr-FR" sz="1800" dirty="0"/>
              <a:t>Assurer la sécurité et offrir du confort à nos patients, résidents, visiteurs et collaborateurs 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Etendre les capacités d’accueil du secteur hébergement (EMS)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Développer notre expertise dans la prise en charge de la personne âgée</a:t>
            </a:r>
          </a:p>
          <a:p>
            <a:endParaRPr lang="fr-FR" sz="1000" dirty="0"/>
          </a:p>
          <a:p>
            <a:r>
              <a:rPr lang="fr-FR" sz="1800" dirty="0"/>
              <a:t>Assurer la prise en charge et le suivi de nos bénéficiaires tout au long de l’évolution de leur état de santé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Renforcer la proximité avec le voisinage et la population</a:t>
            </a:r>
          </a:p>
          <a:p>
            <a:pPr marL="0" indent="0">
              <a:buNone/>
            </a:pPr>
            <a:endParaRPr lang="fr-FR" sz="1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058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objectifs du projet IMAGO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5606"/>
            <a:ext cx="8795320" cy="3816424"/>
          </a:xfrm>
        </p:spPr>
        <p:txBody>
          <a:bodyPr/>
          <a:lstStyle/>
          <a:p>
            <a:r>
              <a:rPr lang="fr-FR" sz="1800" dirty="0"/>
              <a:t>Maintenir l’équilibre financier de l’établissement par l’accueil d’un nombre croissant de patients/résidents et le développement de nouvelles prestations et services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Redonner un nouveau cycle de vie au site de l’Hôpital de Lavaux, afin de lui assurer un avenir prospère et pérenne pour les années à venir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Mettre les infrastructures aux normes actuelles: sécurité – énergies - environnement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Renforcer notre expertise dans la prise en charge des seniors et notre positionnement dans le paysage sanitaire local et cantonal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Développer nos démarches en matière de durabilité globale</a:t>
            </a:r>
          </a:p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10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durable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5606"/>
            <a:ext cx="7632848" cy="3743896"/>
          </a:xfrm>
        </p:spPr>
        <p:txBody>
          <a:bodyPr/>
          <a:lstStyle/>
          <a:p>
            <a:r>
              <a:rPr lang="fr-FR" sz="1800" dirty="0"/>
              <a:t>Bâtiment </a:t>
            </a:r>
            <a:r>
              <a:rPr lang="fr-FR" sz="1800" dirty="0" err="1"/>
              <a:t>Minergie</a:t>
            </a:r>
            <a:r>
              <a:rPr lang="fr-FR" sz="1800" dirty="0"/>
              <a:t> P Eco - Toitures végétalisées</a:t>
            </a:r>
          </a:p>
          <a:p>
            <a:r>
              <a:rPr lang="fr-FR" sz="1800" dirty="0"/>
              <a:t>Source d’énergie 100% renouvelable pour chauffage et rafraîchissement</a:t>
            </a:r>
          </a:p>
          <a:p>
            <a:r>
              <a:rPr lang="fr-FR" sz="1800" dirty="0"/>
              <a:t>Récupération de la chaleur dégagée pour production de froid commercial</a:t>
            </a:r>
          </a:p>
          <a:p>
            <a:r>
              <a:rPr lang="fr-FR" sz="1800" dirty="0"/>
              <a:t>Panneaux photovoltaïques (toitures et façades) - Réseau </a:t>
            </a:r>
            <a:r>
              <a:rPr lang="fr-FR" sz="1800" dirty="0" err="1"/>
              <a:t>MicroGrid</a:t>
            </a:r>
            <a:endParaRPr lang="fr-FR" sz="1800" dirty="0"/>
          </a:p>
          <a:p>
            <a:r>
              <a:rPr lang="fr-FR" sz="1800" dirty="0"/>
              <a:t>Eclairage naturel favorisé / artificiel modulable</a:t>
            </a:r>
          </a:p>
          <a:p>
            <a:r>
              <a:rPr lang="fr-CH" sz="1800" dirty="0"/>
              <a:t>Matériaux naturels privilégiés - 100% des éléments en béton recyclé classé</a:t>
            </a:r>
          </a:p>
          <a:p>
            <a:r>
              <a:rPr lang="fr-CH" sz="1800" dirty="0"/>
              <a:t>Mobilité douce renforcée: bus, bornes électriques, stationnement vélos</a:t>
            </a:r>
          </a:p>
          <a:p>
            <a:r>
              <a:rPr lang="fr-CH" sz="1800" dirty="0"/>
              <a:t>Intégration coulisse: préservation et renforcement de la biodiversité</a:t>
            </a:r>
          </a:p>
          <a:p>
            <a:r>
              <a:rPr lang="fr-CH" sz="1800" dirty="0"/>
              <a:t>Gestion et revalorisation des déchets organiques - Récupération des eaux</a:t>
            </a:r>
          </a:p>
          <a:p>
            <a:r>
              <a:rPr lang="fr-FR" sz="1800" dirty="0"/>
              <a:t>Végétalisation - Îlots de fraîcheur - Essences locales</a:t>
            </a:r>
            <a:endParaRPr lang="fr-CH" sz="1800" dirty="0"/>
          </a:p>
          <a:p>
            <a:r>
              <a:rPr lang="fr-CH" sz="1800" dirty="0"/>
              <a:t>Mixité sociale - Cadre de travail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434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dont la qualité a été saluée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5606"/>
            <a:ext cx="8712968" cy="3528391"/>
          </a:xfrm>
        </p:spPr>
        <p:txBody>
          <a:bodyPr/>
          <a:lstStyle/>
          <a:p>
            <a:r>
              <a:rPr lang="fr-FR" sz="1800" dirty="0"/>
              <a:t>L’ensemble des instances cantonales et communales ont salué la qualité architecturale, l’intégration dans son environnement et la durabilité globale du projet et accordé des préavis favorables, parmi celles-ci:</a:t>
            </a:r>
          </a:p>
          <a:p>
            <a:pPr lvl="1"/>
            <a:r>
              <a:rPr lang="fr-FR" sz="1400" dirty="0"/>
              <a:t>DGS: Direction générale de la santé de l’Etat de Vaud</a:t>
            </a:r>
          </a:p>
          <a:p>
            <a:pPr lvl="1"/>
            <a:r>
              <a:rPr lang="fr-FR" sz="1400" dirty="0"/>
              <a:t>DGCS: Direction générale de la cohésion sociale de l’Etat de Vaud</a:t>
            </a:r>
          </a:p>
          <a:p>
            <a:pPr lvl="1"/>
            <a:r>
              <a:rPr lang="fr-FR" sz="1400" dirty="0"/>
              <a:t>DGE: Direction de l’Environnement </a:t>
            </a:r>
          </a:p>
          <a:p>
            <a:pPr lvl="1"/>
            <a:r>
              <a:rPr lang="fr-FR" sz="1400" dirty="0"/>
              <a:t>DIREN: Direction l’Energie de l’Etat de Vaud</a:t>
            </a:r>
          </a:p>
          <a:p>
            <a:pPr lvl="1"/>
            <a:r>
              <a:rPr lang="fr-FR" sz="1400" dirty="0"/>
              <a:t>CCL: Commission Consultative de Lavaux</a:t>
            </a:r>
          </a:p>
          <a:p>
            <a:pPr lvl="1"/>
            <a:r>
              <a:rPr lang="fr-FR" sz="1400" dirty="0"/>
              <a:t>Bourg-en-Lavaux : Municipalité et Commission communale d’urbanisme</a:t>
            </a:r>
          </a:p>
          <a:p>
            <a:pPr lvl="1"/>
            <a:endParaRPr lang="fr-FR" sz="1000" dirty="0"/>
          </a:p>
          <a:p>
            <a:r>
              <a:rPr lang="fr-FR" sz="1800" b="1" dirty="0"/>
              <a:t>Mars 2024: </a:t>
            </a:r>
          </a:p>
          <a:p>
            <a:pPr lvl="1"/>
            <a:r>
              <a:rPr lang="fr-FR" sz="1400" b="1" dirty="0"/>
              <a:t>Validation finale du projet et de son financement par le Conseil d’Etat</a:t>
            </a:r>
          </a:p>
          <a:p>
            <a:pPr lvl="1"/>
            <a:r>
              <a:rPr lang="fr-FR" sz="1400" b="1" dirty="0"/>
              <a:t>Début des travaux</a:t>
            </a:r>
          </a:p>
          <a:p>
            <a:pPr lvl="1"/>
            <a:endParaRPr lang="fr-FR" sz="1400" dirty="0"/>
          </a:p>
          <a:p>
            <a:pPr lvl="1"/>
            <a:endParaRPr lang="fr-CH" sz="1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085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Planning des travaux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C97D24AC-A7B8-43A9-8E8E-EB4902BDE5E6}" type="slidenum">
              <a:rPr lang="fr-CH" smtClean="0"/>
              <a:pPr/>
              <a:t>9</a:t>
            </a:fld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F36C2C-F164-4FDF-B179-F82751FB2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1059582"/>
            <a:ext cx="7956376" cy="395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PT HdL pour écran accueil 16_9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NSTITR.pptx" id="{EE5D6BB5-A412-42E6-AA66-7326811841C6}" vid="{276A1A4F-ADE0-4C11-B665-9DCDE0C0FBB6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HdL pour écran 16_9</Template>
  <TotalTime>0</TotalTime>
  <Words>782</Words>
  <Application>Microsoft Office PowerPoint</Application>
  <PresentationFormat>Affichage à l'écran (16:9)</PresentationFormat>
  <Paragraphs>152</Paragraphs>
  <Slides>36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Arial</vt:lpstr>
      <vt:lpstr>Calibri</vt:lpstr>
      <vt:lpstr>Symbol</vt:lpstr>
      <vt:lpstr>Tahoma</vt:lpstr>
      <vt:lpstr>Times New Roman</vt:lpstr>
      <vt:lpstr>Wingdings</vt:lpstr>
      <vt:lpstr>PPT HdL pour écran accueil 16_9</vt:lpstr>
      <vt:lpstr>Présentation PowerPoint</vt:lpstr>
      <vt:lpstr>Présentation PowerPoint</vt:lpstr>
      <vt:lpstr>Les missions de l’Hôpital de Lavaux</vt:lpstr>
      <vt:lpstr>L’Hôpital de Lavaux aujourd’hui</vt:lpstr>
      <vt:lpstr>Les objectifs du projet IMAGO</vt:lpstr>
      <vt:lpstr>Les objectifs du projet IMAGO</vt:lpstr>
      <vt:lpstr>Développement durable</vt:lpstr>
      <vt:lpstr>Un projet dont la qualité a été saluée</vt:lpstr>
      <vt:lpstr>Planning des travaux</vt:lpstr>
      <vt:lpstr>Etapes: 1 - Remblai / déblai (printemps 2024)</vt:lpstr>
      <vt:lpstr>Etapes: 2 - Accès Sud (fin printemps 2024)</vt:lpstr>
      <vt:lpstr>Etapes: 3 - Installation chantier / Coulisse 1 (fin printemps 2024)</vt:lpstr>
      <vt:lpstr>Etapes: 4 - Coulisse 2 (été 2024)</vt:lpstr>
      <vt:lpstr>Etapes: 5 - Terrassement &amp; Travaux spéciaux (automne 2024)</vt:lpstr>
      <vt:lpstr>Etapes: 6 - Gros œuvre (début 2025)</vt:lpstr>
      <vt:lpstr>Accès chantier</vt:lpstr>
      <vt:lpstr>Accès interdits</vt:lpstr>
      <vt:lpstr>Vue générale</vt:lpstr>
      <vt:lpstr>Programme</vt:lpstr>
      <vt:lpstr>Stationnements - Bus</vt:lpstr>
      <vt:lpstr>N100 - Accueil / Réa</vt:lpstr>
      <vt:lpstr>N200 - EMS / Réa</vt:lpstr>
      <vt:lpstr>N300 - EMS</vt:lpstr>
      <vt:lpstr>N000 - Exploitation / Soins palliatifs</vt:lpstr>
      <vt:lpstr>Livraisons - Parking souterrain</vt:lpstr>
      <vt:lpstr>Entrée Ouest</vt:lpstr>
      <vt:lpstr>Façade Sud</vt:lpstr>
      <vt:lpstr>Aménagements extérieurs</vt:lpstr>
      <vt:lpstr>Parcours thérapeutiques</vt:lpstr>
      <vt:lpstr>Accueil</vt:lpstr>
      <vt:lpstr>Chambre Hôpital</vt:lpstr>
      <vt:lpstr>Chambre Soins palliatifs</vt:lpstr>
      <vt:lpstr>Chambre EMS</vt:lpstr>
      <vt:lpstr>Séjour EMS</vt:lpstr>
      <vt:lpstr>Questions</vt:lpstr>
      <vt:lpstr>Présentation PowerPoint</vt:lpstr>
    </vt:vector>
  </TitlesOfParts>
  <Company>FHVi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Perrochet Katia</dc:creator>
  <cp:lastModifiedBy>Chantal Weidmann Yenny</cp:lastModifiedBy>
  <cp:revision>58</cp:revision>
  <dcterms:created xsi:type="dcterms:W3CDTF">2022-12-13T07:56:26Z</dcterms:created>
  <dcterms:modified xsi:type="dcterms:W3CDTF">2024-02-26T18:15:17Z</dcterms:modified>
</cp:coreProperties>
</file>