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72" r:id="rId1"/>
    <p:sldMasterId id="2147483713" r:id="rId2"/>
    <p:sldMasterId id="2147483714" r:id="rId3"/>
  </p:sldMasterIdLst>
  <p:notesMasterIdLst>
    <p:notesMasterId r:id="rId40"/>
  </p:notesMasterIdLst>
  <p:handoutMasterIdLst>
    <p:handoutMasterId r:id="rId41"/>
  </p:handoutMasterIdLst>
  <p:sldIdLst>
    <p:sldId id="273" r:id="rId4"/>
    <p:sldId id="312" r:id="rId5"/>
    <p:sldId id="314" r:id="rId6"/>
    <p:sldId id="301" r:id="rId7"/>
    <p:sldId id="283" r:id="rId8"/>
    <p:sldId id="299" r:id="rId9"/>
    <p:sldId id="284" r:id="rId10"/>
    <p:sldId id="298" r:id="rId11"/>
    <p:sldId id="297" r:id="rId12"/>
    <p:sldId id="311" r:id="rId13"/>
    <p:sldId id="303" r:id="rId14"/>
    <p:sldId id="313" r:id="rId15"/>
    <p:sldId id="300" r:id="rId16"/>
    <p:sldId id="280" r:id="rId17"/>
    <p:sldId id="276" r:id="rId18"/>
    <p:sldId id="279" r:id="rId19"/>
    <p:sldId id="306" r:id="rId20"/>
    <p:sldId id="307" r:id="rId21"/>
    <p:sldId id="309" r:id="rId22"/>
    <p:sldId id="295" r:id="rId23"/>
    <p:sldId id="282" r:id="rId24"/>
    <p:sldId id="286" r:id="rId25"/>
    <p:sldId id="287" r:id="rId26"/>
    <p:sldId id="288" r:id="rId27"/>
    <p:sldId id="290" r:id="rId28"/>
    <p:sldId id="305" r:id="rId29"/>
    <p:sldId id="292" r:id="rId30"/>
    <p:sldId id="316" r:id="rId31"/>
    <p:sldId id="293" r:id="rId32"/>
    <p:sldId id="285" r:id="rId33"/>
    <p:sldId id="318" r:id="rId34"/>
    <p:sldId id="294" r:id="rId35"/>
    <p:sldId id="317" r:id="rId36"/>
    <p:sldId id="310" r:id="rId37"/>
    <p:sldId id="296" r:id="rId38"/>
    <p:sldId id="319" r:id="rId39"/>
  </p:sldIdLst>
  <p:sldSz cx="24384000" cy="13716000"/>
  <p:notesSz cx="9926638" cy="67976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A23339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A23339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A23339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A23339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A23339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A23339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A23339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A23339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A23339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343">
          <p15:clr>
            <a:srgbClr val="A4A3A4"/>
          </p15:clr>
        </p15:guide>
        <p15:guide id="2" orient="horz" pos="8238">
          <p15:clr>
            <a:srgbClr val="A4A3A4"/>
          </p15:clr>
        </p15:guide>
        <p15:guide id="3" orient="horz" pos="1757" userDrawn="1">
          <p15:clr>
            <a:srgbClr val="A4A3A4"/>
          </p15:clr>
        </p15:guide>
        <p15:guide id="4" orient="horz" pos="3026">
          <p15:clr>
            <a:srgbClr val="A4A3A4"/>
          </p15:clr>
        </p15:guide>
        <p15:guide id="5" pos="6614" userDrawn="1">
          <p15:clr>
            <a:srgbClr val="A4A3A4"/>
          </p15:clr>
        </p15:guide>
        <p15:guide id="6" pos="7821">
          <p15:clr>
            <a:srgbClr val="A4A3A4"/>
          </p15:clr>
        </p15:guide>
        <p15:guide id="7" pos="14938" userDrawn="1">
          <p15:clr>
            <a:srgbClr val="A4A3A4"/>
          </p15:clr>
        </p15:guide>
        <p15:guide id="8" pos="1679">
          <p15:clr>
            <a:srgbClr val="A4A3A4"/>
          </p15:clr>
        </p15:guide>
        <p15:guide id="9" pos="397">
          <p15:clr>
            <a:srgbClr val="A4A3A4"/>
          </p15:clr>
        </p15:guide>
        <p15:guide id="10" pos="289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2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DE1E"/>
    <a:srgbClr val="213A8F"/>
    <a:srgbClr val="C1062F"/>
    <a:srgbClr val="FF2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6" autoAdjust="0"/>
    <p:restoredTop sz="73096" autoAdjust="0"/>
  </p:normalViewPr>
  <p:slideViewPr>
    <p:cSldViewPr snapToGrid="0" snapToObjects="1" showGuides="1">
      <p:cViewPr varScale="1">
        <p:scale>
          <a:sx n="41" d="100"/>
          <a:sy n="41" d="100"/>
        </p:scale>
        <p:origin x="1356" y="30"/>
      </p:cViewPr>
      <p:guideLst>
        <p:guide orient="horz" pos="5343"/>
        <p:guide orient="horz" pos="8238"/>
        <p:guide orient="horz" pos="1757"/>
        <p:guide orient="horz" pos="3026"/>
        <p:guide pos="6614"/>
        <p:guide pos="7821"/>
        <p:guide pos="14938"/>
        <p:guide pos="1679"/>
        <p:guide pos="397"/>
        <p:guide pos="28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111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FD376-6860-4F94-B961-25290F549B05}" type="doc">
      <dgm:prSet loTypeId="urn:microsoft.com/office/officeart/2005/8/layout/hierarchy1" loCatId="hierarchy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fr-FR"/>
        </a:p>
      </dgm:t>
    </dgm:pt>
    <dgm:pt modelId="{116AB8DB-2C9B-4C78-B483-B93C746D7F13}">
      <dgm:prSet phldrT="[Texte]" custT="1"/>
      <dgm:spPr>
        <a:solidFill>
          <a:srgbClr val="213A8F"/>
        </a:solidFill>
        <a:ln w="63500">
          <a:solidFill>
            <a:srgbClr val="F1DE1E"/>
          </a:solidFill>
        </a:ln>
      </dgm:spPr>
      <dgm:t>
        <a:bodyPr/>
        <a:lstStyle/>
        <a:p>
          <a:r>
            <a:rPr lang="fr-FR" sz="2800" b="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Commandant de Police Lavaux</a:t>
          </a:r>
          <a:endParaRPr lang="fr-FR" sz="2800" b="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6F174D-9D39-4AA4-BEB2-971A27E690BE}" type="parTrans" cxnId="{0D994A84-4ACA-4638-8911-A11ADD7194DE}">
      <dgm:prSet/>
      <dgm:spPr/>
      <dgm:t>
        <a:bodyPr/>
        <a:lstStyle/>
        <a:p>
          <a:endParaRPr lang="fr-FR" sz="2400"/>
        </a:p>
      </dgm:t>
    </dgm:pt>
    <dgm:pt modelId="{320E9817-8B9F-499D-9DF6-917C8D5C7B5D}" type="sibTrans" cxnId="{0D994A84-4ACA-4638-8911-A11ADD7194DE}">
      <dgm:prSet/>
      <dgm:spPr/>
      <dgm:t>
        <a:bodyPr/>
        <a:lstStyle/>
        <a:p>
          <a:endParaRPr lang="fr-FR" sz="2400"/>
        </a:p>
      </dgm:t>
    </dgm:pt>
    <dgm:pt modelId="{C209B2E5-93B6-4106-A2F1-B8179D083EB3}">
      <dgm:prSet phldrT="[Texte]" custT="1"/>
      <dgm:spPr>
        <a:solidFill>
          <a:srgbClr val="213A8F"/>
        </a:solidFill>
        <a:ln w="63500">
          <a:solidFill>
            <a:srgbClr val="F1DE1E"/>
          </a:solidFill>
        </a:ln>
      </dgm:spPr>
      <dgm:t>
        <a:bodyPr/>
        <a:lstStyle/>
        <a:p>
          <a:r>
            <a:rPr lang="fr-FR" sz="2800" b="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Direction opérationnelle élargie</a:t>
          </a:r>
          <a:endParaRPr lang="fr-FR" sz="2800" b="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7C44D9-25FE-4177-A41C-C1E6E87A365D}" type="parTrans" cxnId="{485F106E-26FB-4289-AE21-B9AD94BF246F}">
      <dgm:prSet/>
      <dgm:spPr>
        <a:ln>
          <a:noFill/>
        </a:ln>
      </dgm:spPr>
      <dgm:t>
        <a:bodyPr/>
        <a:lstStyle/>
        <a:p>
          <a:endParaRPr lang="fr-FR" sz="2400"/>
        </a:p>
      </dgm:t>
    </dgm:pt>
    <dgm:pt modelId="{3402A1AE-213D-4D13-8ADB-BD6C2527BF65}" type="sibTrans" cxnId="{485F106E-26FB-4289-AE21-B9AD94BF246F}">
      <dgm:prSet/>
      <dgm:spPr/>
      <dgm:t>
        <a:bodyPr/>
        <a:lstStyle/>
        <a:p>
          <a:endParaRPr lang="fr-FR" sz="2400"/>
        </a:p>
      </dgm:t>
    </dgm:pt>
    <dgm:pt modelId="{05812D89-9AC1-4CEC-A0BA-E52BA625711C}">
      <dgm:prSet custT="1"/>
      <dgm:spPr>
        <a:solidFill>
          <a:srgbClr val="213A8F">
            <a:alpha val="90000"/>
          </a:srgbClr>
        </a:solidFill>
        <a:ln w="63500">
          <a:solidFill>
            <a:srgbClr val="F1DE1E"/>
          </a:solidFill>
        </a:ln>
      </dgm:spPr>
      <dgm:t>
        <a:bodyPr/>
        <a:lstStyle/>
        <a:p>
          <a:r>
            <a:rPr lang="fr-FR" sz="2800" b="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Comité de direction</a:t>
          </a:r>
          <a:endParaRPr lang="fr-FR" sz="2800" b="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932310-93FC-4195-BC26-40D4C76CDABB}" type="parTrans" cxnId="{1F1544B8-AC94-4012-B145-E6A05FBC8E27}">
      <dgm:prSet/>
      <dgm:spPr>
        <a:ln w="63500" cap="flat">
          <a:noFill/>
          <a:miter lim="800000"/>
          <a:headEnd type="triangle"/>
          <a:tailEnd type="triangle"/>
        </a:ln>
      </dgm:spPr>
      <dgm:t>
        <a:bodyPr/>
        <a:lstStyle/>
        <a:p>
          <a:endParaRPr lang="fr-FR" sz="2400"/>
        </a:p>
      </dgm:t>
    </dgm:pt>
    <dgm:pt modelId="{75185436-1D38-49F8-B82F-3FC56CAA6EA6}" type="sibTrans" cxnId="{1F1544B8-AC94-4012-B145-E6A05FBC8E27}">
      <dgm:prSet/>
      <dgm:spPr/>
      <dgm:t>
        <a:bodyPr/>
        <a:lstStyle/>
        <a:p>
          <a:endParaRPr lang="fr-FR" sz="2400"/>
        </a:p>
      </dgm:t>
    </dgm:pt>
    <dgm:pt modelId="{A2838EE3-8B1E-4EBB-AD50-57B23D754850}">
      <dgm:prSet custT="1"/>
      <dgm:spPr>
        <a:solidFill>
          <a:srgbClr val="213A8F"/>
        </a:solidFill>
        <a:ln w="63500">
          <a:solidFill>
            <a:srgbClr val="F1DE1E"/>
          </a:solidFill>
        </a:ln>
      </dgm:spPr>
      <dgm:t>
        <a:bodyPr/>
        <a:lstStyle/>
        <a:p>
          <a:r>
            <a:rPr lang="fr-FR" sz="2800" b="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Conseil d’Etat et Conseil cantonal de sécurité</a:t>
          </a:r>
          <a:endParaRPr lang="fr-FR" sz="2800" b="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04419B-BED0-45AD-A120-5BAC6DF24E6F}" type="parTrans" cxnId="{74757200-F06D-4BCC-B51C-84FD3AABDF82}">
      <dgm:prSet/>
      <dgm:spPr>
        <a:ln>
          <a:noFill/>
        </a:ln>
      </dgm:spPr>
      <dgm:t>
        <a:bodyPr/>
        <a:lstStyle/>
        <a:p>
          <a:endParaRPr lang="fr-FR" sz="2400"/>
        </a:p>
      </dgm:t>
    </dgm:pt>
    <dgm:pt modelId="{66555A07-E4EA-4736-95EE-8B3170320852}" type="sibTrans" cxnId="{74757200-F06D-4BCC-B51C-84FD3AABDF82}">
      <dgm:prSet/>
      <dgm:spPr/>
      <dgm:t>
        <a:bodyPr/>
        <a:lstStyle/>
        <a:p>
          <a:endParaRPr lang="fr-FR" sz="2400"/>
        </a:p>
      </dgm:t>
    </dgm:pt>
    <dgm:pt modelId="{A66BBC76-217B-4EBF-AE2E-6DF7ECF4206C}">
      <dgm:prSet custT="1"/>
      <dgm:spPr>
        <a:solidFill>
          <a:srgbClr val="213A8F"/>
        </a:solidFill>
        <a:ln w="63500">
          <a:solidFill>
            <a:srgbClr val="F1DE1E"/>
          </a:solidFill>
        </a:ln>
      </dgm:spPr>
      <dgm:t>
        <a:bodyPr/>
        <a:lstStyle/>
        <a:p>
          <a:r>
            <a:rPr lang="fr-FR" sz="2400" b="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Conférence des Commandants des Polices communales vaudoises</a:t>
          </a:r>
          <a:endParaRPr lang="fr-FR" sz="2400" b="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B31D47-A6D6-46FF-BF15-8384164FE00A}" type="parTrans" cxnId="{780CF668-9BF0-482D-A17D-00ABA8CAA4D4}">
      <dgm:prSet/>
      <dgm:spPr>
        <a:ln>
          <a:noFill/>
        </a:ln>
      </dgm:spPr>
      <dgm:t>
        <a:bodyPr/>
        <a:lstStyle/>
        <a:p>
          <a:endParaRPr lang="fr-FR" sz="2400"/>
        </a:p>
      </dgm:t>
    </dgm:pt>
    <dgm:pt modelId="{A863420B-DAB4-4934-BB35-3CD316ABD577}" type="sibTrans" cxnId="{780CF668-9BF0-482D-A17D-00ABA8CAA4D4}">
      <dgm:prSet/>
      <dgm:spPr/>
      <dgm:t>
        <a:bodyPr/>
        <a:lstStyle/>
        <a:p>
          <a:endParaRPr lang="fr-FR" sz="2400"/>
        </a:p>
      </dgm:t>
    </dgm:pt>
    <dgm:pt modelId="{49E81AC9-599F-42F6-8CFE-1E041D4D29EB}">
      <dgm:prSet custT="1"/>
      <dgm:spPr>
        <a:solidFill>
          <a:srgbClr val="213A8F"/>
        </a:solidFill>
        <a:ln w="63500">
          <a:solidFill>
            <a:srgbClr val="F1DE1E"/>
          </a:solidFill>
        </a:ln>
      </dgm:spPr>
      <dgm:t>
        <a:bodyPr/>
        <a:lstStyle/>
        <a:p>
          <a:r>
            <a:rPr lang="fr-FR" sz="2800" b="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Conseils communaux et intercommunaux</a:t>
          </a:r>
          <a:endParaRPr lang="fr-FR" sz="2800" b="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363956-29DC-4028-81B9-59B1EE2C7FB2}" type="parTrans" cxnId="{5B71B5B5-0600-42C7-B7AA-BD24F4B4BB89}">
      <dgm:prSet/>
      <dgm:spPr>
        <a:ln>
          <a:noFill/>
        </a:ln>
      </dgm:spPr>
      <dgm:t>
        <a:bodyPr/>
        <a:lstStyle/>
        <a:p>
          <a:endParaRPr lang="fr-FR" sz="2400"/>
        </a:p>
      </dgm:t>
    </dgm:pt>
    <dgm:pt modelId="{3EA98F26-49E6-4325-B993-E166D795B667}" type="sibTrans" cxnId="{5B71B5B5-0600-42C7-B7AA-BD24F4B4BB89}">
      <dgm:prSet/>
      <dgm:spPr/>
      <dgm:t>
        <a:bodyPr/>
        <a:lstStyle/>
        <a:p>
          <a:endParaRPr lang="fr-FR" sz="2400"/>
        </a:p>
      </dgm:t>
    </dgm:pt>
    <dgm:pt modelId="{065B74CD-FDA2-4FF1-BBC1-A88CACB58C1B}">
      <dgm:prSet custT="1"/>
      <dgm:spPr>
        <a:solidFill>
          <a:srgbClr val="213A8F"/>
        </a:solidFill>
        <a:ln w="63500">
          <a:solidFill>
            <a:srgbClr val="F1DE1E"/>
          </a:solidFill>
        </a:ln>
      </dgm:spPr>
      <dgm:t>
        <a:bodyPr/>
        <a:lstStyle/>
        <a:p>
          <a:r>
            <a:rPr lang="fr-FR" sz="2400" b="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Conférence des Directeurs des Polices communales vaudoises</a:t>
          </a:r>
          <a:endParaRPr lang="fr-FR" sz="2400" b="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6D37D4-1272-4A5F-ACC4-0A2C79908407}" type="parTrans" cxnId="{5607C46C-218F-4926-A299-B468166AB4CC}">
      <dgm:prSet/>
      <dgm:spPr>
        <a:ln>
          <a:noFill/>
        </a:ln>
      </dgm:spPr>
      <dgm:t>
        <a:bodyPr/>
        <a:lstStyle/>
        <a:p>
          <a:endParaRPr lang="fr-FR"/>
        </a:p>
      </dgm:t>
    </dgm:pt>
    <dgm:pt modelId="{D52CF97E-1EA3-4A6A-8709-44D9115C69FE}" type="sibTrans" cxnId="{5607C46C-218F-4926-A299-B468166AB4CC}">
      <dgm:prSet/>
      <dgm:spPr/>
      <dgm:t>
        <a:bodyPr/>
        <a:lstStyle/>
        <a:p>
          <a:endParaRPr lang="fr-FR"/>
        </a:p>
      </dgm:t>
    </dgm:pt>
    <dgm:pt modelId="{D30C3BCE-A147-492A-AFA5-DC764943D3F3}">
      <dgm:prSet custT="1"/>
      <dgm:spPr>
        <a:solidFill>
          <a:srgbClr val="213A8F">
            <a:alpha val="90000"/>
          </a:srgbClr>
        </a:solidFill>
        <a:ln w="63500">
          <a:solidFill>
            <a:srgbClr val="F1DE1E"/>
          </a:solidFill>
        </a:ln>
      </dgm:spPr>
      <dgm:t>
        <a:bodyPr/>
        <a:lstStyle/>
        <a:p>
          <a:r>
            <a:rPr lang="fr-FR" sz="2800" b="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Conseil intercommunal</a:t>
          </a:r>
          <a:endParaRPr lang="fr-FR" sz="2800" b="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7D890F-9C6A-4CC8-8E55-7774DBEF33C2}" type="parTrans" cxnId="{872F975B-4578-46FC-B14F-92587AF4F41D}">
      <dgm:prSet/>
      <dgm:spPr>
        <a:ln>
          <a:noFill/>
        </a:ln>
      </dgm:spPr>
      <dgm:t>
        <a:bodyPr/>
        <a:lstStyle/>
        <a:p>
          <a:endParaRPr lang="fr-FR"/>
        </a:p>
      </dgm:t>
    </dgm:pt>
    <dgm:pt modelId="{59FD446D-B50B-4326-A1B8-2CEE9082D225}" type="sibTrans" cxnId="{872F975B-4578-46FC-B14F-92587AF4F41D}">
      <dgm:prSet/>
      <dgm:spPr/>
      <dgm:t>
        <a:bodyPr/>
        <a:lstStyle/>
        <a:p>
          <a:endParaRPr lang="fr-FR"/>
        </a:p>
      </dgm:t>
    </dgm:pt>
    <dgm:pt modelId="{D0BF7EDD-684A-4CBF-B3DA-402896F91DE5}">
      <dgm:prSet custT="1"/>
      <dgm:spPr>
        <a:solidFill>
          <a:srgbClr val="213A8F">
            <a:alpha val="90000"/>
          </a:srgbClr>
        </a:solidFill>
        <a:ln w="63500">
          <a:solidFill>
            <a:srgbClr val="F1DE1E"/>
          </a:solidFill>
        </a:ln>
      </dgm:spPr>
      <dgm:t>
        <a:bodyPr/>
        <a:lstStyle/>
        <a:p>
          <a:r>
            <a:rPr lang="fr-FR" sz="2800" b="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Grand Conseil</a:t>
          </a:r>
          <a:endParaRPr lang="fr-FR" sz="2800" b="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0D1C67-B54A-48FC-A357-AFD3F71D7B23}" type="parTrans" cxnId="{F8D2F106-4CC6-48DE-9433-C758F51567EC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5FF1CE0D-6209-479B-BCE6-AB07AB664416}" type="sibTrans" cxnId="{F8D2F106-4CC6-48DE-9433-C758F51567EC}">
      <dgm:prSet/>
      <dgm:spPr/>
      <dgm:t>
        <a:bodyPr/>
        <a:lstStyle/>
        <a:p>
          <a:endParaRPr lang="fr-FR"/>
        </a:p>
      </dgm:t>
    </dgm:pt>
    <dgm:pt modelId="{8ED42EFD-7FE9-46E0-93A7-D25096F3847E}" type="pres">
      <dgm:prSet presAssocID="{81EFD376-6860-4F94-B961-25290F549B0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C911B0A9-DEB3-4464-826B-17B223C739FD}" type="pres">
      <dgm:prSet presAssocID="{116AB8DB-2C9B-4C78-B483-B93C746D7F13}" presName="hierRoot1" presStyleCnt="0"/>
      <dgm:spPr/>
      <dgm:t>
        <a:bodyPr/>
        <a:lstStyle/>
        <a:p>
          <a:endParaRPr lang="fr-FR"/>
        </a:p>
      </dgm:t>
    </dgm:pt>
    <dgm:pt modelId="{5420BE56-BEEF-4842-8FF4-5E5DEF79BDDB}" type="pres">
      <dgm:prSet presAssocID="{116AB8DB-2C9B-4C78-B483-B93C746D7F13}" presName="composite" presStyleCnt="0"/>
      <dgm:spPr/>
      <dgm:t>
        <a:bodyPr/>
        <a:lstStyle/>
        <a:p>
          <a:endParaRPr lang="fr-FR"/>
        </a:p>
      </dgm:t>
    </dgm:pt>
    <dgm:pt modelId="{7F0D76D6-A811-44E4-85D2-5CCDD26BCDD6}" type="pres">
      <dgm:prSet presAssocID="{116AB8DB-2C9B-4C78-B483-B93C746D7F13}" presName="background" presStyleLbl="node0" presStyleIdx="0" presStyleCnt="1"/>
      <dgm:spPr>
        <a:solidFill>
          <a:schemeClr val="tx1"/>
        </a:solidFill>
      </dgm:spPr>
      <dgm:t>
        <a:bodyPr/>
        <a:lstStyle/>
        <a:p>
          <a:endParaRPr lang="fr-FR"/>
        </a:p>
      </dgm:t>
    </dgm:pt>
    <dgm:pt modelId="{30360BF7-4D1A-4895-A9D7-DCD80DE21F2A}" type="pres">
      <dgm:prSet presAssocID="{116AB8DB-2C9B-4C78-B483-B93C746D7F13}" presName="text" presStyleLbl="fgAcc0" presStyleIdx="0" presStyleCnt="1" custLinFactY="116269" custLinFactNeighborX="-29116" custLinFactNeighborY="2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124B2C6-E362-446D-A7CD-F2C2F1D756F5}" type="pres">
      <dgm:prSet presAssocID="{116AB8DB-2C9B-4C78-B483-B93C746D7F13}" presName="hierChild2" presStyleCnt="0"/>
      <dgm:spPr/>
      <dgm:t>
        <a:bodyPr/>
        <a:lstStyle/>
        <a:p>
          <a:endParaRPr lang="fr-FR"/>
        </a:p>
      </dgm:t>
    </dgm:pt>
    <dgm:pt modelId="{4C8D8E28-49CF-4E4C-B6C5-C9301C12AA84}" type="pres">
      <dgm:prSet presAssocID="{07932310-93FC-4195-BC26-40D4C76CDABB}" presName="Name10" presStyleLbl="parChTrans1D2" presStyleIdx="0" presStyleCnt="3"/>
      <dgm:spPr/>
      <dgm:t>
        <a:bodyPr/>
        <a:lstStyle/>
        <a:p>
          <a:endParaRPr lang="fr-FR"/>
        </a:p>
      </dgm:t>
    </dgm:pt>
    <dgm:pt modelId="{4F9B4081-04CA-43B6-B7E2-0BDC6AB3A26F}" type="pres">
      <dgm:prSet presAssocID="{05812D89-9AC1-4CEC-A0BA-E52BA625711C}" presName="hierRoot2" presStyleCnt="0"/>
      <dgm:spPr/>
      <dgm:t>
        <a:bodyPr/>
        <a:lstStyle/>
        <a:p>
          <a:endParaRPr lang="fr-FR"/>
        </a:p>
      </dgm:t>
    </dgm:pt>
    <dgm:pt modelId="{95B4A998-415C-457E-8DA3-46C9994BE946}" type="pres">
      <dgm:prSet presAssocID="{05812D89-9AC1-4CEC-A0BA-E52BA625711C}" presName="composite2" presStyleCnt="0"/>
      <dgm:spPr/>
      <dgm:t>
        <a:bodyPr/>
        <a:lstStyle/>
        <a:p>
          <a:endParaRPr lang="fr-FR"/>
        </a:p>
      </dgm:t>
    </dgm:pt>
    <dgm:pt modelId="{4B11BD3C-B04F-4A23-A070-F6635559FA62}" type="pres">
      <dgm:prSet presAssocID="{05812D89-9AC1-4CEC-A0BA-E52BA625711C}" presName="background2" presStyleLbl="node2" presStyleIdx="0" presStyleCnt="3"/>
      <dgm:spPr>
        <a:solidFill>
          <a:schemeClr val="tx1"/>
        </a:solidFill>
      </dgm:spPr>
      <dgm:t>
        <a:bodyPr/>
        <a:lstStyle/>
        <a:p>
          <a:endParaRPr lang="fr-FR"/>
        </a:p>
      </dgm:t>
    </dgm:pt>
    <dgm:pt modelId="{572F753F-DEC4-41D0-A887-7E835C5B189A}" type="pres">
      <dgm:prSet presAssocID="{05812D89-9AC1-4CEC-A0BA-E52BA625711C}" presName="text2" presStyleLbl="fgAcc2" presStyleIdx="0" presStyleCnt="3" custLinFactNeighborX="92931" custLinFactNeighborY="1544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1D5D841-FB93-47C7-ABCE-0CBF07AA3633}" type="pres">
      <dgm:prSet presAssocID="{05812D89-9AC1-4CEC-A0BA-E52BA625711C}" presName="hierChild3" presStyleCnt="0"/>
      <dgm:spPr/>
      <dgm:t>
        <a:bodyPr/>
        <a:lstStyle/>
        <a:p>
          <a:endParaRPr lang="fr-FR"/>
        </a:p>
      </dgm:t>
    </dgm:pt>
    <dgm:pt modelId="{D2190729-F0FA-4980-8328-9FAE708B64E1}" type="pres">
      <dgm:prSet presAssocID="{EE7D890F-9C6A-4CC8-8E55-7774DBEF33C2}" presName="Name17" presStyleLbl="parChTrans1D3" presStyleIdx="0" presStyleCnt="3"/>
      <dgm:spPr/>
      <dgm:t>
        <a:bodyPr/>
        <a:lstStyle/>
        <a:p>
          <a:endParaRPr lang="fr-FR"/>
        </a:p>
      </dgm:t>
    </dgm:pt>
    <dgm:pt modelId="{AFDF3DCE-0700-4BF3-9122-D625433E350C}" type="pres">
      <dgm:prSet presAssocID="{D30C3BCE-A147-492A-AFA5-DC764943D3F3}" presName="hierRoot3" presStyleCnt="0"/>
      <dgm:spPr/>
      <dgm:t>
        <a:bodyPr/>
        <a:lstStyle/>
        <a:p>
          <a:endParaRPr lang="fr-FR"/>
        </a:p>
      </dgm:t>
    </dgm:pt>
    <dgm:pt modelId="{2ECA575D-8DD3-40E7-A1F1-9C7A84402EAD}" type="pres">
      <dgm:prSet presAssocID="{D30C3BCE-A147-492A-AFA5-DC764943D3F3}" presName="composite3" presStyleCnt="0"/>
      <dgm:spPr/>
      <dgm:t>
        <a:bodyPr/>
        <a:lstStyle/>
        <a:p>
          <a:endParaRPr lang="fr-FR"/>
        </a:p>
      </dgm:t>
    </dgm:pt>
    <dgm:pt modelId="{88EB971A-B439-49FB-AC15-36E86A753D52}" type="pres">
      <dgm:prSet presAssocID="{D30C3BCE-A147-492A-AFA5-DC764943D3F3}" presName="background3" presStyleLbl="node3" presStyleIdx="0" presStyleCnt="3"/>
      <dgm:spPr>
        <a:solidFill>
          <a:schemeClr val="tx1"/>
        </a:solidFill>
      </dgm:spPr>
      <dgm:t>
        <a:bodyPr/>
        <a:lstStyle/>
        <a:p>
          <a:endParaRPr lang="fr-FR"/>
        </a:p>
      </dgm:t>
    </dgm:pt>
    <dgm:pt modelId="{D1A502BB-1EAA-4B2E-AECC-2C8A995C132E}" type="pres">
      <dgm:prSet presAssocID="{D30C3BCE-A147-492A-AFA5-DC764943D3F3}" presName="text3" presStyleLbl="fgAcc3" presStyleIdx="0" presStyleCnt="3" custLinFactY="-100000" custLinFactNeighborX="92931" custLinFactNeighborY="-18914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E298DBD-0E56-426D-B9FE-32C6DB388EEC}" type="pres">
      <dgm:prSet presAssocID="{D30C3BCE-A147-492A-AFA5-DC764943D3F3}" presName="hierChild4" presStyleCnt="0"/>
      <dgm:spPr/>
      <dgm:t>
        <a:bodyPr/>
        <a:lstStyle/>
        <a:p>
          <a:endParaRPr lang="fr-FR"/>
        </a:p>
      </dgm:t>
    </dgm:pt>
    <dgm:pt modelId="{B58013E0-2D18-4454-97C7-2B71E59CB361}" type="pres">
      <dgm:prSet presAssocID="{4A7C44D9-25FE-4177-A41C-C1E6E87A365D}" presName="Name10" presStyleLbl="parChTrans1D2" presStyleIdx="1" presStyleCnt="3"/>
      <dgm:spPr/>
      <dgm:t>
        <a:bodyPr/>
        <a:lstStyle/>
        <a:p>
          <a:endParaRPr lang="fr-FR"/>
        </a:p>
      </dgm:t>
    </dgm:pt>
    <dgm:pt modelId="{4E605BBA-2DB9-43D8-8EAE-F905763BCAE1}" type="pres">
      <dgm:prSet presAssocID="{C209B2E5-93B6-4106-A2F1-B8179D083EB3}" presName="hierRoot2" presStyleCnt="0"/>
      <dgm:spPr/>
      <dgm:t>
        <a:bodyPr/>
        <a:lstStyle/>
        <a:p>
          <a:endParaRPr lang="fr-FR"/>
        </a:p>
      </dgm:t>
    </dgm:pt>
    <dgm:pt modelId="{CB66D7A1-56CB-4C8F-BC77-9543D7C71E21}" type="pres">
      <dgm:prSet presAssocID="{C209B2E5-93B6-4106-A2F1-B8179D083EB3}" presName="composite2" presStyleCnt="0"/>
      <dgm:spPr/>
      <dgm:t>
        <a:bodyPr/>
        <a:lstStyle/>
        <a:p>
          <a:endParaRPr lang="fr-FR"/>
        </a:p>
      </dgm:t>
    </dgm:pt>
    <dgm:pt modelId="{DE3C1FA3-C4A3-4B24-95E2-AE623563AEEC}" type="pres">
      <dgm:prSet presAssocID="{C209B2E5-93B6-4106-A2F1-B8179D083EB3}" presName="background2" presStyleLbl="node2" presStyleIdx="1" presStyleCnt="3"/>
      <dgm:spPr>
        <a:solidFill>
          <a:schemeClr val="tx1"/>
        </a:solidFill>
      </dgm:spPr>
      <dgm:t>
        <a:bodyPr/>
        <a:lstStyle/>
        <a:p>
          <a:endParaRPr lang="fr-FR"/>
        </a:p>
      </dgm:t>
    </dgm:pt>
    <dgm:pt modelId="{032F29A4-61C2-4BEF-AF7D-E0D4EFC7F49B}" type="pres">
      <dgm:prSet presAssocID="{C209B2E5-93B6-4106-A2F1-B8179D083EB3}" presName="text2" presStyleLbl="fgAcc2" presStyleIdx="1" presStyleCnt="3" custLinFactX="-100000" custLinFactY="70468" custLinFactNeighborX="-106020" custLinFactNeighborY="1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0F520AD-E460-4041-84FA-1BCC077A9B1F}" type="pres">
      <dgm:prSet presAssocID="{C209B2E5-93B6-4106-A2F1-B8179D083EB3}" presName="hierChild3" presStyleCnt="0"/>
      <dgm:spPr/>
      <dgm:t>
        <a:bodyPr/>
        <a:lstStyle/>
        <a:p>
          <a:endParaRPr lang="fr-FR"/>
        </a:p>
      </dgm:t>
    </dgm:pt>
    <dgm:pt modelId="{E97CE3AC-0563-46CB-80D4-4DD4C0BF85A5}" type="pres">
      <dgm:prSet presAssocID="{B804419B-BED0-45AD-A120-5BAC6DF24E6F}" presName="Name17" presStyleLbl="parChTrans1D3" presStyleIdx="1" presStyleCnt="3"/>
      <dgm:spPr/>
      <dgm:t>
        <a:bodyPr/>
        <a:lstStyle/>
        <a:p>
          <a:endParaRPr lang="fr-FR"/>
        </a:p>
      </dgm:t>
    </dgm:pt>
    <dgm:pt modelId="{02AA7BFD-1D7A-4009-8AD3-6A13E7BDDBA4}" type="pres">
      <dgm:prSet presAssocID="{A2838EE3-8B1E-4EBB-AD50-57B23D754850}" presName="hierRoot3" presStyleCnt="0"/>
      <dgm:spPr/>
      <dgm:t>
        <a:bodyPr/>
        <a:lstStyle/>
        <a:p>
          <a:endParaRPr lang="fr-FR"/>
        </a:p>
      </dgm:t>
    </dgm:pt>
    <dgm:pt modelId="{33A86230-AEA6-4539-A5D0-B0B1C4537479}" type="pres">
      <dgm:prSet presAssocID="{A2838EE3-8B1E-4EBB-AD50-57B23D754850}" presName="composite3" presStyleCnt="0"/>
      <dgm:spPr/>
      <dgm:t>
        <a:bodyPr/>
        <a:lstStyle/>
        <a:p>
          <a:endParaRPr lang="fr-FR"/>
        </a:p>
      </dgm:t>
    </dgm:pt>
    <dgm:pt modelId="{79EF634D-E3CB-4601-8490-31DBD64AAE5C}" type="pres">
      <dgm:prSet presAssocID="{A2838EE3-8B1E-4EBB-AD50-57B23D754850}" presName="background3" presStyleLbl="node3" presStyleIdx="1" presStyleCnt="3"/>
      <dgm:spPr>
        <a:solidFill>
          <a:schemeClr val="tx1"/>
        </a:solidFill>
      </dgm:spPr>
      <dgm:t>
        <a:bodyPr/>
        <a:lstStyle/>
        <a:p>
          <a:endParaRPr lang="fr-FR"/>
        </a:p>
      </dgm:t>
    </dgm:pt>
    <dgm:pt modelId="{D3C9359E-80C3-4B5B-8B68-389F1C5D9ADF}" type="pres">
      <dgm:prSet presAssocID="{A2838EE3-8B1E-4EBB-AD50-57B23D754850}" presName="text3" presStyleLbl="fgAcc3" presStyleIdx="1" presStyleCnt="3" custLinFactX="-100000" custLinFactY="-30358" custLinFactNeighborX="-106020" custLinFactNeighborY="-1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6D868AF-5026-4CE5-BC94-4321BD36B659}" type="pres">
      <dgm:prSet presAssocID="{A2838EE3-8B1E-4EBB-AD50-57B23D754850}" presName="hierChild4" presStyleCnt="0"/>
      <dgm:spPr/>
      <dgm:t>
        <a:bodyPr/>
        <a:lstStyle/>
        <a:p>
          <a:endParaRPr lang="fr-FR"/>
        </a:p>
      </dgm:t>
    </dgm:pt>
    <dgm:pt modelId="{82BE9FD5-FB41-470B-8728-1FBDD57328E8}" type="pres">
      <dgm:prSet presAssocID="{3E0D1C67-B54A-48FC-A357-AFD3F71D7B23}" presName="Name23" presStyleLbl="parChTrans1D4" presStyleIdx="0" presStyleCnt="2"/>
      <dgm:spPr/>
      <dgm:t>
        <a:bodyPr/>
        <a:lstStyle/>
        <a:p>
          <a:endParaRPr lang="fr-FR"/>
        </a:p>
      </dgm:t>
    </dgm:pt>
    <dgm:pt modelId="{4C60EF94-550B-4188-8ADF-625AADBB0806}" type="pres">
      <dgm:prSet presAssocID="{D0BF7EDD-684A-4CBF-B3DA-402896F91DE5}" presName="hierRoot4" presStyleCnt="0"/>
      <dgm:spPr/>
    </dgm:pt>
    <dgm:pt modelId="{C909D1F8-B1C6-45DC-BECF-5FAFB0C326F9}" type="pres">
      <dgm:prSet presAssocID="{D0BF7EDD-684A-4CBF-B3DA-402896F91DE5}" presName="composite4" presStyleCnt="0"/>
      <dgm:spPr/>
    </dgm:pt>
    <dgm:pt modelId="{4BB3B4C5-5172-40A2-986A-A7ACEBC0CE29}" type="pres">
      <dgm:prSet presAssocID="{D0BF7EDD-684A-4CBF-B3DA-402896F91DE5}" presName="background4" presStyleLbl="node4" presStyleIdx="0" presStyleCnt="2"/>
      <dgm:spPr>
        <a:solidFill>
          <a:schemeClr val="tx1"/>
        </a:solidFill>
      </dgm:spPr>
      <dgm:t>
        <a:bodyPr/>
        <a:lstStyle/>
        <a:p>
          <a:endParaRPr lang="fr-FR"/>
        </a:p>
      </dgm:t>
    </dgm:pt>
    <dgm:pt modelId="{67E66EBD-B9C8-42A0-A88C-CCED084C2B4B}" type="pres">
      <dgm:prSet presAssocID="{D0BF7EDD-684A-4CBF-B3DA-402896F91DE5}" presName="text4" presStyleLbl="fgAcc4" presStyleIdx="0" presStyleCnt="2" custLinFactX="-100000" custLinFactY="-200000" custLinFactNeighborX="-106020" custLinFactNeighborY="-23523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37A58BF-9B7F-4C0B-8408-92932B75C7D6}" type="pres">
      <dgm:prSet presAssocID="{D0BF7EDD-684A-4CBF-B3DA-402896F91DE5}" presName="hierChild5" presStyleCnt="0"/>
      <dgm:spPr/>
    </dgm:pt>
    <dgm:pt modelId="{9D690292-ABB9-44A1-BE56-2A59CF6BF8AC}" type="pres">
      <dgm:prSet presAssocID="{A4B31D47-A6D6-46FF-BF15-8384164FE00A}" presName="Name10" presStyleLbl="parChTrans1D2" presStyleIdx="2" presStyleCnt="3"/>
      <dgm:spPr/>
      <dgm:t>
        <a:bodyPr/>
        <a:lstStyle/>
        <a:p>
          <a:endParaRPr lang="fr-FR"/>
        </a:p>
      </dgm:t>
    </dgm:pt>
    <dgm:pt modelId="{A4779334-9A13-4BBD-AADF-D403427ECF84}" type="pres">
      <dgm:prSet presAssocID="{A66BBC76-217B-4EBF-AE2E-6DF7ECF4206C}" presName="hierRoot2" presStyleCnt="0"/>
      <dgm:spPr/>
      <dgm:t>
        <a:bodyPr/>
        <a:lstStyle/>
        <a:p>
          <a:endParaRPr lang="fr-FR"/>
        </a:p>
      </dgm:t>
    </dgm:pt>
    <dgm:pt modelId="{CE1F66F7-6026-4DDB-8878-49D92F3FF441}" type="pres">
      <dgm:prSet presAssocID="{A66BBC76-217B-4EBF-AE2E-6DF7ECF4206C}" presName="composite2" presStyleCnt="0"/>
      <dgm:spPr/>
      <dgm:t>
        <a:bodyPr/>
        <a:lstStyle/>
        <a:p>
          <a:endParaRPr lang="fr-FR"/>
        </a:p>
      </dgm:t>
    </dgm:pt>
    <dgm:pt modelId="{43495D5F-C9FC-48FA-A230-AA4CA6420A01}" type="pres">
      <dgm:prSet presAssocID="{A66BBC76-217B-4EBF-AE2E-6DF7ECF4206C}" presName="background2" presStyleLbl="node2" presStyleIdx="2" presStyleCnt="3"/>
      <dgm:spPr>
        <a:solidFill>
          <a:schemeClr val="tx1"/>
        </a:solidFill>
      </dgm:spPr>
      <dgm:t>
        <a:bodyPr/>
        <a:lstStyle/>
        <a:p>
          <a:endParaRPr lang="fr-FR"/>
        </a:p>
      </dgm:t>
    </dgm:pt>
    <dgm:pt modelId="{2F91A062-02A6-4344-95BF-673C6C24B2D5}" type="pres">
      <dgm:prSet presAssocID="{A66BBC76-217B-4EBF-AE2E-6DF7ECF4206C}" presName="text2" presStyleLbl="fgAcc2" presStyleIdx="2" presStyleCnt="3" custLinFactY="70468" custLinFactNeighborX="26792" custLinFactNeighborY="1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E802158-5B62-4D72-B105-E14C856DC573}" type="pres">
      <dgm:prSet presAssocID="{A66BBC76-217B-4EBF-AE2E-6DF7ECF4206C}" presName="hierChild3" presStyleCnt="0"/>
      <dgm:spPr/>
      <dgm:t>
        <a:bodyPr/>
        <a:lstStyle/>
        <a:p>
          <a:endParaRPr lang="fr-FR"/>
        </a:p>
      </dgm:t>
    </dgm:pt>
    <dgm:pt modelId="{99AAABFC-C7D3-4AF4-8022-B093B0227F03}" type="pres">
      <dgm:prSet presAssocID="{CF6D37D4-1272-4A5F-ACC4-0A2C79908407}" presName="Name17" presStyleLbl="parChTrans1D3" presStyleIdx="2" presStyleCnt="3"/>
      <dgm:spPr/>
      <dgm:t>
        <a:bodyPr/>
        <a:lstStyle/>
        <a:p>
          <a:endParaRPr lang="fr-FR"/>
        </a:p>
      </dgm:t>
    </dgm:pt>
    <dgm:pt modelId="{BD896162-8B4A-4CF8-9045-54AE3EF0C0CE}" type="pres">
      <dgm:prSet presAssocID="{065B74CD-FDA2-4FF1-BBC1-A88CACB58C1B}" presName="hierRoot3" presStyleCnt="0"/>
      <dgm:spPr/>
      <dgm:t>
        <a:bodyPr/>
        <a:lstStyle/>
        <a:p>
          <a:endParaRPr lang="fr-FR"/>
        </a:p>
      </dgm:t>
    </dgm:pt>
    <dgm:pt modelId="{F230F418-77B7-48C7-A164-F23C1B689541}" type="pres">
      <dgm:prSet presAssocID="{065B74CD-FDA2-4FF1-BBC1-A88CACB58C1B}" presName="composite3" presStyleCnt="0"/>
      <dgm:spPr/>
      <dgm:t>
        <a:bodyPr/>
        <a:lstStyle/>
        <a:p>
          <a:endParaRPr lang="fr-FR"/>
        </a:p>
      </dgm:t>
    </dgm:pt>
    <dgm:pt modelId="{5247C824-E562-40D5-864C-9CDA3F092FF0}" type="pres">
      <dgm:prSet presAssocID="{065B74CD-FDA2-4FF1-BBC1-A88CACB58C1B}" presName="background3" presStyleLbl="node3" presStyleIdx="2" presStyleCnt="3"/>
      <dgm:spPr>
        <a:solidFill>
          <a:schemeClr val="tx1"/>
        </a:solidFill>
      </dgm:spPr>
      <dgm:t>
        <a:bodyPr/>
        <a:lstStyle/>
        <a:p>
          <a:endParaRPr lang="fr-FR"/>
        </a:p>
      </dgm:t>
    </dgm:pt>
    <dgm:pt modelId="{543853D5-D141-4913-8092-C8BC2A3E8533}" type="pres">
      <dgm:prSet presAssocID="{065B74CD-FDA2-4FF1-BBC1-A88CACB58C1B}" presName="text3" presStyleLbl="fgAcc3" presStyleIdx="2" presStyleCnt="3" custLinFactY="-30358" custLinFactNeighborX="26792" custLinFactNeighborY="-1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F1DBB91-9178-4F6B-A353-A4F04CE9C9FE}" type="pres">
      <dgm:prSet presAssocID="{065B74CD-FDA2-4FF1-BBC1-A88CACB58C1B}" presName="hierChild4" presStyleCnt="0"/>
      <dgm:spPr/>
      <dgm:t>
        <a:bodyPr/>
        <a:lstStyle/>
        <a:p>
          <a:endParaRPr lang="fr-FR"/>
        </a:p>
      </dgm:t>
    </dgm:pt>
    <dgm:pt modelId="{6BF13A2F-BCC1-4A22-AB79-04A31CCC0100}" type="pres">
      <dgm:prSet presAssocID="{8E363956-29DC-4028-81B9-59B1EE2C7FB2}" presName="Name23" presStyleLbl="parChTrans1D4" presStyleIdx="1" presStyleCnt="2"/>
      <dgm:spPr/>
      <dgm:t>
        <a:bodyPr/>
        <a:lstStyle/>
        <a:p>
          <a:endParaRPr lang="fr-FR"/>
        </a:p>
      </dgm:t>
    </dgm:pt>
    <dgm:pt modelId="{3C3F52A7-BD88-4D3C-B10C-C167A6541414}" type="pres">
      <dgm:prSet presAssocID="{49E81AC9-599F-42F6-8CFE-1E041D4D29EB}" presName="hierRoot4" presStyleCnt="0"/>
      <dgm:spPr/>
      <dgm:t>
        <a:bodyPr/>
        <a:lstStyle/>
        <a:p>
          <a:endParaRPr lang="fr-FR"/>
        </a:p>
      </dgm:t>
    </dgm:pt>
    <dgm:pt modelId="{0CD62712-9507-4897-9CBE-679777A99498}" type="pres">
      <dgm:prSet presAssocID="{49E81AC9-599F-42F6-8CFE-1E041D4D29EB}" presName="composite4" presStyleCnt="0"/>
      <dgm:spPr/>
      <dgm:t>
        <a:bodyPr/>
        <a:lstStyle/>
        <a:p>
          <a:endParaRPr lang="fr-FR"/>
        </a:p>
      </dgm:t>
    </dgm:pt>
    <dgm:pt modelId="{4DE39528-6900-4C0E-85E4-E52BCF18B6AE}" type="pres">
      <dgm:prSet presAssocID="{49E81AC9-599F-42F6-8CFE-1E041D4D29EB}" presName="background4" presStyleLbl="node4" presStyleIdx="1" presStyleCnt="2"/>
      <dgm:spPr>
        <a:solidFill>
          <a:schemeClr val="tx1"/>
        </a:solidFill>
      </dgm:spPr>
      <dgm:t>
        <a:bodyPr/>
        <a:lstStyle/>
        <a:p>
          <a:endParaRPr lang="fr-FR"/>
        </a:p>
      </dgm:t>
    </dgm:pt>
    <dgm:pt modelId="{ED57493D-5BD1-4EAE-9D6E-DF5E2E2C2AA5}" type="pres">
      <dgm:prSet presAssocID="{49E81AC9-599F-42F6-8CFE-1E041D4D29EB}" presName="text4" presStyleLbl="fgAcc4" presStyleIdx="1" presStyleCnt="2" custLinFactY="-200000" custLinFactNeighborX="26792" custLinFactNeighborY="-23494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9B0C1CE-6BE6-449C-B8CA-D809644D8DA8}" type="pres">
      <dgm:prSet presAssocID="{49E81AC9-599F-42F6-8CFE-1E041D4D29EB}" presName="hierChild5" presStyleCnt="0"/>
      <dgm:spPr/>
      <dgm:t>
        <a:bodyPr/>
        <a:lstStyle/>
        <a:p>
          <a:endParaRPr lang="fr-FR"/>
        </a:p>
      </dgm:t>
    </dgm:pt>
  </dgm:ptLst>
  <dgm:cxnLst>
    <dgm:cxn modelId="{D847188A-626B-45DD-9FA0-AF717E8A1031}" type="presOf" srcId="{49E81AC9-599F-42F6-8CFE-1E041D4D29EB}" destId="{ED57493D-5BD1-4EAE-9D6E-DF5E2E2C2AA5}" srcOrd="0" destOrd="0" presId="urn:microsoft.com/office/officeart/2005/8/layout/hierarchy1"/>
    <dgm:cxn modelId="{5B71B5B5-0600-42C7-B7AA-BD24F4B4BB89}" srcId="{065B74CD-FDA2-4FF1-BBC1-A88CACB58C1B}" destId="{49E81AC9-599F-42F6-8CFE-1E041D4D29EB}" srcOrd="0" destOrd="0" parTransId="{8E363956-29DC-4028-81B9-59B1EE2C7FB2}" sibTransId="{3EA98F26-49E6-4325-B993-E166D795B667}"/>
    <dgm:cxn modelId="{485F106E-26FB-4289-AE21-B9AD94BF246F}" srcId="{116AB8DB-2C9B-4C78-B483-B93C746D7F13}" destId="{C209B2E5-93B6-4106-A2F1-B8179D083EB3}" srcOrd="1" destOrd="0" parTransId="{4A7C44D9-25FE-4177-A41C-C1E6E87A365D}" sibTransId="{3402A1AE-213D-4D13-8ADB-BD6C2527BF65}"/>
    <dgm:cxn modelId="{A21F1CA4-FD16-42AB-9A3B-89B9DE44FC4A}" type="presOf" srcId="{A4B31D47-A6D6-46FF-BF15-8384164FE00A}" destId="{9D690292-ABB9-44A1-BE56-2A59CF6BF8AC}" srcOrd="0" destOrd="0" presId="urn:microsoft.com/office/officeart/2005/8/layout/hierarchy1"/>
    <dgm:cxn modelId="{1C7294F0-6327-440E-9A7F-F07C35AB2F07}" type="presOf" srcId="{D30C3BCE-A147-492A-AFA5-DC764943D3F3}" destId="{D1A502BB-1EAA-4B2E-AECC-2C8A995C132E}" srcOrd="0" destOrd="0" presId="urn:microsoft.com/office/officeart/2005/8/layout/hierarchy1"/>
    <dgm:cxn modelId="{5F006C56-DE45-4DAB-B112-85F5FFA0972B}" type="presOf" srcId="{B804419B-BED0-45AD-A120-5BAC6DF24E6F}" destId="{E97CE3AC-0563-46CB-80D4-4DD4C0BF85A5}" srcOrd="0" destOrd="0" presId="urn:microsoft.com/office/officeart/2005/8/layout/hierarchy1"/>
    <dgm:cxn modelId="{6D4BC549-8059-4426-B108-D747FE4DB2EE}" type="presOf" srcId="{3E0D1C67-B54A-48FC-A357-AFD3F71D7B23}" destId="{82BE9FD5-FB41-470B-8728-1FBDD57328E8}" srcOrd="0" destOrd="0" presId="urn:microsoft.com/office/officeart/2005/8/layout/hierarchy1"/>
    <dgm:cxn modelId="{81ABDD2C-0BFC-4DE9-B039-B0551A600AA1}" type="presOf" srcId="{C209B2E5-93B6-4106-A2F1-B8179D083EB3}" destId="{032F29A4-61C2-4BEF-AF7D-E0D4EFC7F49B}" srcOrd="0" destOrd="0" presId="urn:microsoft.com/office/officeart/2005/8/layout/hierarchy1"/>
    <dgm:cxn modelId="{74757200-F06D-4BCC-B51C-84FD3AABDF82}" srcId="{C209B2E5-93B6-4106-A2F1-B8179D083EB3}" destId="{A2838EE3-8B1E-4EBB-AD50-57B23D754850}" srcOrd="0" destOrd="0" parTransId="{B804419B-BED0-45AD-A120-5BAC6DF24E6F}" sibTransId="{66555A07-E4EA-4736-95EE-8B3170320852}"/>
    <dgm:cxn modelId="{4DCBEA7B-B2B7-45D8-A714-7E5FD4D58A29}" type="presOf" srcId="{CF6D37D4-1272-4A5F-ACC4-0A2C79908407}" destId="{99AAABFC-C7D3-4AF4-8022-B093B0227F03}" srcOrd="0" destOrd="0" presId="urn:microsoft.com/office/officeart/2005/8/layout/hierarchy1"/>
    <dgm:cxn modelId="{5B6212ED-8A0F-495E-92DB-6005491BE9DC}" type="presOf" srcId="{05812D89-9AC1-4CEC-A0BA-E52BA625711C}" destId="{572F753F-DEC4-41D0-A887-7E835C5B189A}" srcOrd="0" destOrd="0" presId="urn:microsoft.com/office/officeart/2005/8/layout/hierarchy1"/>
    <dgm:cxn modelId="{5030FC81-8509-49DB-9183-F9C346DC29B5}" type="presOf" srcId="{07932310-93FC-4195-BC26-40D4C76CDABB}" destId="{4C8D8E28-49CF-4E4C-B6C5-C9301C12AA84}" srcOrd="0" destOrd="0" presId="urn:microsoft.com/office/officeart/2005/8/layout/hierarchy1"/>
    <dgm:cxn modelId="{1F1544B8-AC94-4012-B145-E6A05FBC8E27}" srcId="{116AB8DB-2C9B-4C78-B483-B93C746D7F13}" destId="{05812D89-9AC1-4CEC-A0BA-E52BA625711C}" srcOrd="0" destOrd="0" parTransId="{07932310-93FC-4195-BC26-40D4C76CDABB}" sibTransId="{75185436-1D38-49F8-B82F-3FC56CAA6EA6}"/>
    <dgm:cxn modelId="{0A8CA8F4-6604-41A3-AFFC-151008E597EE}" type="presOf" srcId="{065B74CD-FDA2-4FF1-BBC1-A88CACB58C1B}" destId="{543853D5-D141-4913-8092-C8BC2A3E8533}" srcOrd="0" destOrd="0" presId="urn:microsoft.com/office/officeart/2005/8/layout/hierarchy1"/>
    <dgm:cxn modelId="{3A1DD203-8E4C-4707-A996-BD46E63F4007}" type="presOf" srcId="{D0BF7EDD-684A-4CBF-B3DA-402896F91DE5}" destId="{67E66EBD-B9C8-42A0-A88C-CCED084C2B4B}" srcOrd="0" destOrd="0" presId="urn:microsoft.com/office/officeart/2005/8/layout/hierarchy1"/>
    <dgm:cxn modelId="{B9260DC2-BE77-44AE-9AAC-B72928275880}" type="presOf" srcId="{EE7D890F-9C6A-4CC8-8E55-7774DBEF33C2}" destId="{D2190729-F0FA-4980-8328-9FAE708B64E1}" srcOrd="0" destOrd="0" presId="urn:microsoft.com/office/officeart/2005/8/layout/hierarchy1"/>
    <dgm:cxn modelId="{872F975B-4578-46FC-B14F-92587AF4F41D}" srcId="{05812D89-9AC1-4CEC-A0BA-E52BA625711C}" destId="{D30C3BCE-A147-492A-AFA5-DC764943D3F3}" srcOrd="0" destOrd="0" parTransId="{EE7D890F-9C6A-4CC8-8E55-7774DBEF33C2}" sibTransId="{59FD446D-B50B-4326-A1B8-2CEE9082D225}"/>
    <dgm:cxn modelId="{FF43E5F7-F7E7-4E18-AE1C-6EC62A5D358A}" type="presOf" srcId="{8E363956-29DC-4028-81B9-59B1EE2C7FB2}" destId="{6BF13A2F-BCC1-4A22-AB79-04A31CCC0100}" srcOrd="0" destOrd="0" presId="urn:microsoft.com/office/officeart/2005/8/layout/hierarchy1"/>
    <dgm:cxn modelId="{F8D2F106-4CC6-48DE-9433-C758F51567EC}" srcId="{A2838EE3-8B1E-4EBB-AD50-57B23D754850}" destId="{D0BF7EDD-684A-4CBF-B3DA-402896F91DE5}" srcOrd="0" destOrd="0" parTransId="{3E0D1C67-B54A-48FC-A357-AFD3F71D7B23}" sibTransId="{5FF1CE0D-6209-479B-BCE6-AB07AB664416}"/>
    <dgm:cxn modelId="{5607C46C-218F-4926-A299-B468166AB4CC}" srcId="{A66BBC76-217B-4EBF-AE2E-6DF7ECF4206C}" destId="{065B74CD-FDA2-4FF1-BBC1-A88CACB58C1B}" srcOrd="0" destOrd="0" parTransId="{CF6D37D4-1272-4A5F-ACC4-0A2C79908407}" sibTransId="{D52CF97E-1EA3-4A6A-8709-44D9115C69FE}"/>
    <dgm:cxn modelId="{780CF668-9BF0-482D-A17D-00ABA8CAA4D4}" srcId="{116AB8DB-2C9B-4C78-B483-B93C746D7F13}" destId="{A66BBC76-217B-4EBF-AE2E-6DF7ECF4206C}" srcOrd="2" destOrd="0" parTransId="{A4B31D47-A6D6-46FF-BF15-8384164FE00A}" sibTransId="{A863420B-DAB4-4934-BB35-3CD316ABD577}"/>
    <dgm:cxn modelId="{05D8A3BB-0E35-40D9-B24C-585B6467AD99}" type="presOf" srcId="{A2838EE3-8B1E-4EBB-AD50-57B23D754850}" destId="{D3C9359E-80C3-4B5B-8B68-389F1C5D9ADF}" srcOrd="0" destOrd="0" presId="urn:microsoft.com/office/officeart/2005/8/layout/hierarchy1"/>
    <dgm:cxn modelId="{65337F40-A2AA-4F49-8CBF-D3E7DE2BEF60}" type="presOf" srcId="{81EFD376-6860-4F94-B961-25290F549B05}" destId="{8ED42EFD-7FE9-46E0-93A7-D25096F3847E}" srcOrd="0" destOrd="0" presId="urn:microsoft.com/office/officeart/2005/8/layout/hierarchy1"/>
    <dgm:cxn modelId="{B0DF61DE-B414-4873-B8E3-DD2075842D70}" type="presOf" srcId="{A66BBC76-217B-4EBF-AE2E-6DF7ECF4206C}" destId="{2F91A062-02A6-4344-95BF-673C6C24B2D5}" srcOrd="0" destOrd="0" presId="urn:microsoft.com/office/officeart/2005/8/layout/hierarchy1"/>
    <dgm:cxn modelId="{5F454018-FC1D-4BBE-83DF-A0BF61C1B9DA}" type="presOf" srcId="{116AB8DB-2C9B-4C78-B483-B93C746D7F13}" destId="{30360BF7-4D1A-4895-A9D7-DCD80DE21F2A}" srcOrd="0" destOrd="0" presId="urn:microsoft.com/office/officeart/2005/8/layout/hierarchy1"/>
    <dgm:cxn modelId="{17924DF9-EC3E-4FF1-A36C-CBE54DA04E30}" type="presOf" srcId="{4A7C44D9-25FE-4177-A41C-C1E6E87A365D}" destId="{B58013E0-2D18-4454-97C7-2B71E59CB361}" srcOrd="0" destOrd="0" presId="urn:microsoft.com/office/officeart/2005/8/layout/hierarchy1"/>
    <dgm:cxn modelId="{0D994A84-4ACA-4638-8911-A11ADD7194DE}" srcId="{81EFD376-6860-4F94-B961-25290F549B05}" destId="{116AB8DB-2C9B-4C78-B483-B93C746D7F13}" srcOrd="0" destOrd="0" parTransId="{156F174D-9D39-4AA4-BEB2-971A27E690BE}" sibTransId="{320E9817-8B9F-499D-9DF6-917C8D5C7B5D}"/>
    <dgm:cxn modelId="{25DACBDF-5D46-451F-8627-4234C2BB2D69}" type="presParOf" srcId="{8ED42EFD-7FE9-46E0-93A7-D25096F3847E}" destId="{C911B0A9-DEB3-4464-826B-17B223C739FD}" srcOrd="0" destOrd="0" presId="urn:microsoft.com/office/officeart/2005/8/layout/hierarchy1"/>
    <dgm:cxn modelId="{E6997431-6EC7-4A54-AEEC-8D786627355C}" type="presParOf" srcId="{C911B0A9-DEB3-4464-826B-17B223C739FD}" destId="{5420BE56-BEEF-4842-8FF4-5E5DEF79BDDB}" srcOrd="0" destOrd="0" presId="urn:microsoft.com/office/officeart/2005/8/layout/hierarchy1"/>
    <dgm:cxn modelId="{14FAB43C-A161-435B-A37C-2539CAF39C23}" type="presParOf" srcId="{5420BE56-BEEF-4842-8FF4-5E5DEF79BDDB}" destId="{7F0D76D6-A811-44E4-85D2-5CCDD26BCDD6}" srcOrd="0" destOrd="0" presId="urn:microsoft.com/office/officeart/2005/8/layout/hierarchy1"/>
    <dgm:cxn modelId="{F2AF713F-6F69-49C5-A2F9-0EFD99FA7217}" type="presParOf" srcId="{5420BE56-BEEF-4842-8FF4-5E5DEF79BDDB}" destId="{30360BF7-4D1A-4895-A9D7-DCD80DE21F2A}" srcOrd="1" destOrd="0" presId="urn:microsoft.com/office/officeart/2005/8/layout/hierarchy1"/>
    <dgm:cxn modelId="{7E42E129-21D0-48E5-B0FF-961FD0546E46}" type="presParOf" srcId="{C911B0A9-DEB3-4464-826B-17B223C739FD}" destId="{2124B2C6-E362-446D-A7CD-F2C2F1D756F5}" srcOrd="1" destOrd="0" presId="urn:microsoft.com/office/officeart/2005/8/layout/hierarchy1"/>
    <dgm:cxn modelId="{456C0BC0-558B-447B-9E22-9CACB5131A1C}" type="presParOf" srcId="{2124B2C6-E362-446D-A7CD-F2C2F1D756F5}" destId="{4C8D8E28-49CF-4E4C-B6C5-C9301C12AA84}" srcOrd="0" destOrd="0" presId="urn:microsoft.com/office/officeart/2005/8/layout/hierarchy1"/>
    <dgm:cxn modelId="{80F42FFE-D8C3-4F78-B659-5BE071DF977C}" type="presParOf" srcId="{2124B2C6-E362-446D-A7CD-F2C2F1D756F5}" destId="{4F9B4081-04CA-43B6-B7E2-0BDC6AB3A26F}" srcOrd="1" destOrd="0" presId="urn:microsoft.com/office/officeart/2005/8/layout/hierarchy1"/>
    <dgm:cxn modelId="{EEE29C50-97AE-4F69-A12C-7BDFED89C9D2}" type="presParOf" srcId="{4F9B4081-04CA-43B6-B7E2-0BDC6AB3A26F}" destId="{95B4A998-415C-457E-8DA3-46C9994BE946}" srcOrd="0" destOrd="0" presId="urn:microsoft.com/office/officeart/2005/8/layout/hierarchy1"/>
    <dgm:cxn modelId="{990AE431-D988-458B-9DF0-62A40C117F2B}" type="presParOf" srcId="{95B4A998-415C-457E-8DA3-46C9994BE946}" destId="{4B11BD3C-B04F-4A23-A070-F6635559FA62}" srcOrd="0" destOrd="0" presId="urn:microsoft.com/office/officeart/2005/8/layout/hierarchy1"/>
    <dgm:cxn modelId="{443E6AB1-A397-479D-8C52-8B9D6DA41B2A}" type="presParOf" srcId="{95B4A998-415C-457E-8DA3-46C9994BE946}" destId="{572F753F-DEC4-41D0-A887-7E835C5B189A}" srcOrd="1" destOrd="0" presId="urn:microsoft.com/office/officeart/2005/8/layout/hierarchy1"/>
    <dgm:cxn modelId="{FFA74764-50AF-4607-BBEC-74CEF3A817D6}" type="presParOf" srcId="{4F9B4081-04CA-43B6-B7E2-0BDC6AB3A26F}" destId="{B1D5D841-FB93-47C7-ABCE-0CBF07AA3633}" srcOrd="1" destOrd="0" presId="urn:microsoft.com/office/officeart/2005/8/layout/hierarchy1"/>
    <dgm:cxn modelId="{8C95A168-040D-486F-B76C-93A911E167A8}" type="presParOf" srcId="{B1D5D841-FB93-47C7-ABCE-0CBF07AA3633}" destId="{D2190729-F0FA-4980-8328-9FAE708B64E1}" srcOrd="0" destOrd="0" presId="urn:microsoft.com/office/officeart/2005/8/layout/hierarchy1"/>
    <dgm:cxn modelId="{9E135C5B-BD07-4A51-8F69-0D49D90A2017}" type="presParOf" srcId="{B1D5D841-FB93-47C7-ABCE-0CBF07AA3633}" destId="{AFDF3DCE-0700-4BF3-9122-D625433E350C}" srcOrd="1" destOrd="0" presId="urn:microsoft.com/office/officeart/2005/8/layout/hierarchy1"/>
    <dgm:cxn modelId="{191C65BA-9B9A-44E9-A69A-542928EDC41F}" type="presParOf" srcId="{AFDF3DCE-0700-4BF3-9122-D625433E350C}" destId="{2ECA575D-8DD3-40E7-A1F1-9C7A84402EAD}" srcOrd="0" destOrd="0" presId="urn:microsoft.com/office/officeart/2005/8/layout/hierarchy1"/>
    <dgm:cxn modelId="{286FEC41-CE8C-42E9-A70E-4DA1D436E728}" type="presParOf" srcId="{2ECA575D-8DD3-40E7-A1F1-9C7A84402EAD}" destId="{88EB971A-B439-49FB-AC15-36E86A753D52}" srcOrd="0" destOrd="0" presId="urn:microsoft.com/office/officeart/2005/8/layout/hierarchy1"/>
    <dgm:cxn modelId="{5F9CE904-B11E-4FDD-AB72-87BA554BD756}" type="presParOf" srcId="{2ECA575D-8DD3-40E7-A1F1-9C7A84402EAD}" destId="{D1A502BB-1EAA-4B2E-AECC-2C8A995C132E}" srcOrd="1" destOrd="0" presId="urn:microsoft.com/office/officeart/2005/8/layout/hierarchy1"/>
    <dgm:cxn modelId="{E00ACD56-6438-409A-87FE-3D786D4757F1}" type="presParOf" srcId="{AFDF3DCE-0700-4BF3-9122-D625433E350C}" destId="{BE298DBD-0E56-426D-B9FE-32C6DB388EEC}" srcOrd="1" destOrd="0" presId="urn:microsoft.com/office/officeart/2005/8/layout/hierarchy1"/>
    <dgm:cxn modelId="{C0E1E0C1-1400-41F6-B14F-6BD2D8EE06C2}" type="presParOf" srcId="{2124B2C6-E362-446D-A7CD-F2C2F1D756F5}" destId="{B58013E0-2D18-4454-97C7-2B71E59CB361}" srcOrd="2" destOrd="0" presId="urn:microsoft.com/office/officeart/2005/8/layout/hierarchy1"/>
    <dgm:cxn modelId="{6FE2F8FB-0AD7-4B84-9FD1-1ED8CA68FE80}" type="presParOf" srcId="{2124B2C6-E362-446D-A7CD-F2C2F1D756F5}" destId="{4E605BBA-2DB9-43D8-8EAE-F905763BCAE1}" srcOrd="3" destOrd="0" presId="urn:microsoft.com/office/officeart/2005/8/layout/hierarchy1"/>
    <dgm:cxn modelId="{1978FE9D-AF86-4B43-9006-BDBF9E518B7D}" type="presParOf" srcId="{4E605BBA-2DB9-43D8-8EAE-F905763BCAE1}" destId="{CB66D7A1-56CB-4C8F-BC77-9543D7C71E21}" srcOrd="0" destOrd="0" presId="urn:microsoft.com/office/officeart/2005/8/layout/hierarchy1"/>
    <dgm:cxn modelId="{723351F2-D325-41AE-9A54-FB4FB3A05964}" type="presParOf" srcId="{CB66D7A1-56CB-4C8F-BC77-9543D7C71E21}" destId="{DE3C1FA3-C4A3-4B24-95E2-AE623563AEEC}" srcOrd="0" destOrd="0" presId="urn:microsoft.com/office/officeart/2005/8/layout/hierarchy1"/>
    <dgm:cxn modelId="{C2520B87-F5E0-46AE-892A-FF36820571F2}" type="presParOf" srcId="{CB66D7A1-56CB-4C8F-BC77-9543D7C71E21}" destId="{032F29A4-61C2-4BEF-AF7D-E0D4EFC7F49B}" srcOrd="1" destOrd="0" presId="urn:microsoft.com/office/officeart/2005/8/layout/hierarchy1"/>
    <dgm:cxn modelId="{FB034357-8313-4BFE-AA38-30FC7906AA77}" type="presParOf" srcId="{4E605BBA-2DB9-43D8-8EAE-F905763BCAE1}" destId="{C0F520AD-E460-4041-84FA-1BCC077A9B1F}" srcOrd="1" destOrd="0" presId="urn:microsoft.com/office/officeart/2005/8/layout/hierarchy1"/>
    <dgm:cxn modelId="{5B085F81-106C-40F3-8A82-9D9D74A5EB24}" type="presParOf" srcId="{C0F520AD-E460-4041-84FA-1BCC077A9B1F}" destId="{E97CE3AC-0563-46CB-80D4-4DD4C0BF85A5}" srcOrd="0" destOrd="0" presId="urn:microsoft.com/office/officeart/2005/8/layout/hierarchy1"/>
    <dgm:cxn modelId="{F3BF9A8D-61EC-452A-989F-F023EFDDE222}" type="presParOf" srcId="{C0F520AD-E460-4041-84FA-1BCC077A9B1F}" destId="{02AA7BFD-1D7A-4009-8AD3-6A13E7BDDBA4}" srcOrd="1" destOrd="0" presId="urn:microsoft.com/office/officeart/2005/8/layout/hierarchy1"/>
    <dgm:cxn modelId="{27E00326-66D0-4572-83CF-4684F0A62A69}" type="presParOf" srcId="{02AA7BFD-1D7A-4009-8AD3-6A13E7BDDBA4}" destId="{33A86230-AEA6-4539-A5D0-B0B1C4537479}" srcOrd="0" destOrd="0" presId="urn:microsoft.com/office/officeart/2005/8/layout/hierarchy1"/>
    <dgm:cxn modelId="{056A4A70-B5F8-41E2-A383-A75AE8C233C2}" type="presParOf" srcId="{33A86230-AEA6-4539-A5D0-B0B1C4537479}" destId="{79EF634D-E3CB-4601-8490-31DBD64AAE5C}" srcOrd="0" destOrd="0" presId="urn:microsoft.com/office/officeart/2005/8/layout/hierarchy1"/>
    <dgm:cxn modelId="{00CDDFBF-F50A-4137-B168-9B0F36752D02}" type="presParOf" srcId="{33A86230-AEA6-4539-A5D0-B0B1C4537479}" destId="{D3C9359E-80C3-4B5B-8B68-389F1C5D9ADF}" srcOrd="1" destOrd="0" presId="urn:microsoft.com/office/officeart/2005/8/layout/hierarchy1"/>
    <dgm:cxn modelId="{CAE7B50F-9A43-47CF-948C-75A568A3CB1C}" type="presParOf" srcId="{02AA7BFD-1D7A-4009-8AD3-6A13E7BDDBA4}" destId="{86D868AF-5026-4CE5-BC94-4321BD36B659}" srcOrd="1" destOrd="0" presId="urn:microsoft.com/office/officeart/2005/8/layout/hierarchy1"/>
    <dgm:cxn modelId="{7F7E5EF8-C812-4A96-8987-71B7ECBB7D64}" type="presParOf" srcId="{86D868AF-5026-4CE5-BC94-4321BD36B659}" destId="{82BE9FD5-FB41-470B-8728-1FBDD57328E8}" srcOrd="0" destOrd="0" presId="urn:microsoft.com/office/officeart/2005/8/layout/hierarchy1"/>
    <dgm:cxn modelId="{0421CACE-EBB7-4C39-83A9-4E4F5529AFE4}" type="presParOf" srcId="{86D868AF-5026-4CE5-BC94-4321BD36B659}" destId="{4C60EF94-550B-4188-8ADF-625AADBB0806}" srcOrd="1" destOrd="0" presId="urn:microsoft.com/office/officeart/2005/8/layout/hierarchy1"/>
    <dgm:cxn modelId="{F36F6226-9D6B-4871-A895-7C6EDA1FE9FD}" type="presParOf" srcId="{4C60EF94-550B-4188-8ADF-625AADBB0806}" destId="{C909D1F8-B1C6-45DC-BECF-5FAFB0C326F9}" srcOrd="0" destOrd="0" presId="urn:microsoft.com/office/officeart/2005/8/layout/hierarchy1"/>
    <dgm:cxn modelId="{714F9D7D-E4BD-4B80-AF7A-48CB32478F49}" type="presParOf" srcId="{C909D1F8-B1C6-45DC-BECF-5FAFB0C326F9}" destId="{4BB3B4C5-5172-40A2-986A-A7ACEBC0CE29}" srcOrd="0" destOrd="0" presId="urn:microsoft.com/office/officeart/2005/8/layout/hierarchy1"/>
    <dgm:cxn modelId="{50E49DFB-8686-459C-B6B9-9FEA9C6BFBB0}" type="presParOf" srcId="{C909D1F8-B1C6-45DC-BECF-5FAFB0C326F9}" destId="{67E66EBD-B9C8-42A0-A88C-CCED084C2B4B}" srcOrd="1" destOrd="0" presId="urn:microsoft.com/office/officeart/2005/8/layout/hierarchy1"/>
    <dgm:cxn modelId="{39DE9519-CA88-4A60-AEC1-43ACD7FAAE3D}" type="presParOf" srcId="{4C60EF94-550B-4188-8ADF-625AADBB0806}" destId="{137A58BF-9B7F-4C0B-8408-92932B75C7D6}" srcOrd="1" destOrd="0" presId="urn:microsoft.com/office/officeart/2005/8/layout/hierarchy1"/>
    <dgm:cxn modelId="{2C56778A-AE6C-402D-82D1-355AF6E87EEB}" type="presParOf" srcId="{2124B2C6-E362-446D-A7CD-F2C2F1D756F5}" destId="{9D690292-ABB9-44A1-BE56-2A59CF6BF8AC}" srcOrd="4" destOrd="0" presId="urn:microsoft.com/office/officeart/2005/8/layout/hierarchy1"/>
    <dgm:cxn modelId="{D9A2C44D-0E52-4663-8393-1D1DAE8B2B99}" type="presParOf" srcId="{2124B2C6-E362-446D-A7CD-F2C2F1D756F5}" destId="{A4779334-9A13-4BBD-AADF-D403427ECF84}" srcOrd="5" destOrd="0" presId="urn:microsoft.com/office/officeart/2005/8/layout/hierarchy1"/>
    <dgm:cxn modelId="{5F89216F-5AB5-4ADA-BAEC-1AC075403D02}" type="presParOf" srcId="{A4779334-9A13-4BBD-AADF-D403427ECF84}" destId="{CE1F66F7-6026-4DDB-8878-49D92F3FF441}" srcOrd="0" destOrd="0" presId="urn:microsoft.com/office/officeart/2005/8/layout/hierarchy1"/>
    <dgm:cxn modelId="{B8B975F9-0A49-4472-8DB4-70699EE78680}" type="presParOf" srcId="{CE1F66F7-6026-4DDB-8878-49D92F3FF441}" destId="{43495D5F-C9FC-48FA-A230-AA4CA6420A01}" srcOrd="0" destOrd="0" presId="urn:microsoft.com/office/officeart/2005/8/layout/hierarchy1"/>
    <dgm:cxn modelId="{5179EE51-D465-49E1-86C1-FBD02721A015}" type="presParOf" srcId="{CE1F66F7-6026-4DDB-8878-49D92F3FF441}" destId="{2F91A062-02A6-4344-95BF-673C6C24B2D5}" srcOrd="1" destOrd="0" presId="urn:microsoft.com/office/officeart/2005/8/layout/hierarchy1"/>
    <dgm:cxn modelId="{EFF0EADC-78C0-45A2-9FFC-029795254B17}" type="presParOf" srcId="{A4779334-9A13-4BBD-AADF-D403427ECF84}" destId="{9E802158-5B62-4D72-B105-E14C856DC573}" srcOrd="1" destOrd="0" presId="urn:microsoft.com/office/officeart/2005/8/layout/hierarchy1"/>
    <dgm:cxn modelId="{46CDF036-1F6A-417C-B398-FD3895EFAECD}" type="presParOf" srcId="{9E802158-5B62-4D72-B105-E14C856DC573}" destId="{99AAABFC-C7D3-4AF4-8022-B093B0227F03}" srcOrd="0" destOrd="0" presId="urn:microsoft.com/office/officeart/2005/8/layout/hierarchy1"/>
    <dgm:cxn modelId="{FB01C36A-B4BB-4809-BD6A-B5B44E257501}" type="presParOf" srcId="{9E802158-5B62-4D72-B105-E14C856DC573}" destId="{BD896162-8B4A-4CF8-9045-54AE3EF0C0CE}" srcOrd="1" destOrd="0" presId="urn:microsoft.com/office/officeart/2005/8/layout/hierarchy1"/>
    <dgm:cxn modelId="{B09D3258-ABA3-4C4A-BCFB-0B3F7E34C259}" type="presParOf" srcId="{BD896162-8B4A-4CF8-9045-54AE3EF0C0CE}" destId="{F230F418-77B7-48C7-A164-F23C1B689541}" srcOrd="0" destOrd="0" presId="urn:microsoft.com/office/officeart/2005/8/layout/hierarchy1"/>
    <dgm:cxn modelId="{2BB0364A-99FB-4C81-9CA8-047B823E6CEC}" type="presParOf" srcId="{F230F418-77B7-48C7-A164-F23C1B689541}" destId="{5247C824-E562-40D5-864C-9CDA3F092FF0}" srcOrd="0" destOrd="0" presId="urn:microsoft.com/office/officeart/2005/8/layout/hierarchy1"/>
    <dgm:cxn modelId="{C95CF5F4-4F73-4529-BE10-ACF7EADC57B8}" type="presParOf" srcId="{F230F418-77B7-48C7-A164-F23C1B689541}" destId="{543853D5-D141-4913-8092-C8BC2A3E8533}" srcOrd="1" destOrd="0" presId="urn:microsoft.com/office/officeart/2005/8/layout/hierarchy1"/>
    <dgm:cxn modelId="{05A2DD12-CEBE-4A3E-8511-2E0B3D2444B0}" type="presParOf" srcId="{BD896162-8B4A-4CF8-9045-54AE3EF0C0CE}" destId="{9F1DBB91-9178-4F6B-A353-A4F04CE9C9FE}" srcOrd="1" destOrd="0" presId="urn:microsoft.com/office/officeart/2005/8/layout/hierarchy1"/>
    <dgm:cxn modelId="{9EF6A352-56CC-47B3-850E-BE79272E8431}" type="presParOf" srcId="{9F1DBB91-9178-4F6B-A353-A4F04CE9C9FE}" destId="{6BF13A2F-BCC1-4A22-AB79-04A31CCC0100}" srcOrd="0" destOrd="0" presId="urn:microsoft.com/office/officeart/2005/8/layout/hierarchy1"/>
    <dgm:cxn modelId="{E9D3AB9D-11E5-428F-A83C-5CE0E249BB2D}" type="presParOf" srcId="{9F1DBB91-9178-4F6B-A353-A4F04CE9C9FE}" destId="{3C3F52A7-BD88-4D3C-B10C-C167A6541414}" srcOrd="1" destOrd="0" presId="urn:microsoft.com/office/officeart/2005/8/layout/hierarchy1"/>
    <dgm:cxn modelId="{1E638F9E-2711-42C2-9C09-D53D65618C28}" type="presParOf" srcId="{3C3F52A7-BD88-4D3C-B10C-C167A6541414}" destId="{0CD62712-9507-4897-9CBE-679777A99498}" srcOrd="0" destOrd="0" presId="urn:microsoft.com/office/officeart/2005/8/layout/hierarchy1"/>
    <dgm:cxn modelId="{4C8B46C8-E6F9-4E19-8EC7-C9467C81F7A2}" type="presParOf" srcId="{0CD62712-9507-4897-9CBE-679777A99498}" destId="{4DE39528-6900-4C0E-85E4-E52BCF18B6AE}" srcOrd="0" destOrd="0" presId="urn:microsoft.com/office/officeart/2005/8/layout/hierarchy1"/>
    <dgm:cxn modelId="{C818F98D-1DA4-43A0-9FE9-BE28804D7524}" type="presParOf" srcId="{0CD62712-9507-4897-9CBE-679777A99498}" destId="{ED57493D-5BD1-4EAE-9D6E-DF5E2E2C2AA5}" srcOrd="1" destOrd="0" presId="urn:microsoft.com/office/officeart/2005/8/layout/hierarchy1"/>
    <dgm:cxn modelId="{F2F8DFF9-C5BF-408A-8FB4-DFFFF3F309B4}" type="presParOf" srcId="{3C3F52A7-BD88-4D3C-B10C-C167A6541414}" destId="{E9B0C1CE-6BE6-449C-B8CA-D809644D8DA8}" srcOrd="1" destOrd="0" presId="urn:microsoft.com/office/officeart/2005/8/layout/hierarchy1"/>
  </dgm:cxnLst>
  <dgm:bg>
    <a:effectLst>
      <a:outerShdw blurRad="50800" dist="38100" dir="18900000" algn="b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0DA7AE-4F87-48FA-BB67-A315F396B8A3}" type="doc">
      <dgm:prSet loTypeId="urn:microsoft.com/office/officeart/2005/8/layout/radial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096867A-9946-4A69-AE0A-C1B7575782CE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1F38DCF4-BBA4-4587-BD92-3334855BD831}" type="parTrans" cxnId="{5CDC6F64-3F20-4A3D-BAFE-9BB463C7870E}">
      <dgm:prSet/>
      <dgm:spPr/>
      <dgm:t>
        <a:bodyPr/>
        <a:lstStyle/>
        <a:p>
          <a:endParaRPr lang="fr-FR"/>
        </a:p>
      </dgm:t>
    </dgm:pt>
    <dgm:pt modelId="{4F1CEC63-3B4B-4DAE-8CA2-EC348E3459EF}" type="sibTrans" cxnId="{5CDC6F64-3F20-4A3D-BAFE-9BB463C7870E}">
      <dgm:prSet/>
      <dgm:spPr/>
      <dgm:t>
        <a:bodyPr/>
        <a:lstStyle/>
        <a:p>
          <a:endParaRPr lang="fr-FR"/>
        </a:p>
      </dgm:t>
    </dgm:pt>
    <dgm:pt modelId="{8F94F972-06B4-4886-A95F-01940CAA9B18}">
      <dgm:prSet phldrT="[Texte]"/>
      <dgm:spPr/>
      <dgm:t>
        <a:bodyPr/>
        <a:lstStyle/>
        <a:p>
          <a:r>
            <a:rPr lang="fr-FR" dirty="0" smtClean="0">
              <a:latin typeface="Arial" panose="020B0604020202020204" pitchFamily="34" charset="0"/>
              <a:cs typeface="Arial" panose="020B0604020202020204" pitchFamily="34" charset="0"/>
            </a:rPr>
            <a:t>Communes partenaires</a:t>
          </a:r>
          <a:endParaRPr lang="fr-F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0962A6-BA69-4824-9313-14F1DEF918E4}" type="parTrans" cxnId="{30014DDC-5237-4612-A9C5-F6B3A0364138}">
      <dgm:prSet/>
      <dgm:spPr/>
      <dgm:t>
        <a:bodyPr/>
        <a:lstStyle/>
        <a:p>
          <a:endParaRPr lang="fr-FR"/>
        </a:p>
      </dgm:t>
    </dgm:pt>
    <dgm:pt modelId="{73DA51D9-AD41-46EA-9743-A81F5C8958F0}" type="sibTrans" cxnId="{30014DDC-5237-4612-A9C5-F6B3A0364138}">
      <dgm:prSet/>
      <dgm:spPr/>
      <dgm:t>
        <a:bodyPr/>
        <a:lstStyle/>
        <a:p>
          <a:endParaRPr lang="fr-FR"/>
        </a:p>
      </dgm:t>
    </dgm:pt>
    <dgm:pt modelId="{B785EC49-C0F9-4D0B-9481-34B6923AF796}">
      <dgm:prSet phldrT="[Texte]"/>
      <dgm:spPr/>
      <dgm:t>
        <a:bodyPr/>
        <a:lstStyle/>
        <a:p>
          <a:r>
            <a:rPr lang="fr-FR" dirty="0" smtClean="0">
              <a:latin typeface="Arial" panose="020B0604020202020204" pitchFamily="34" charset="0"/>
              <a:cs typeface="Arial" panose="020B0604020202020204" pitchFamily="34" charset="0"/>
            </a:rPr>
            <a:t>Tribunaux et Ministère public</a:t>
          </a:r>
          <a:endParaRPr lang="fr-F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CA8071-51C0-4AB5-B526-E799EE0BBC89}" type="parTrans" cxnId="{7344F566-90C2-4003-A8BD-FFBDCBC85D45}">
      <dgm:prSet/>
      <dgm:spPr/>
      <dgm:t>
        <a:bodyPr/>
        <a:lstStyle/>
        <a:p>
          <a:endParaRPr lang="fr-FR"/>
        </a:p>
      </dgm:t>
    </dgm:pt>
    <dgm:pt modelId="{C01A1F20-6021-4E81-B47C-26FEB32A83DF}" type="sibTrans" cxnId="{7344F566-90C2-4003-A8BD-FFBDCBC85D45}">
      <dgm:prSet/>
      <dgm:spPr/>
      <dgm:t>
        <a:bodyPr/>
        <a:lstStyle/>
        <a:p>
          <a:endParaRPr lang="fr-FR"/>
        </a:p>
      </dgm:t>
    </dgm:pt>
    <dgm:pt modelId="{D7132EDC-C0B0-4142-BF70-888D0FB7E959}">
      <dgm:prSet phldrT="[Texte]"/>
      <dgm:spPr/>
      <dgm:t>
        <a:bodyPr/>
        <a:lstStyle/>
        <a:p>
          <a:r>
            <a:rPr lang="fr-FR" dirty="0" smtClean="0">
              <a:latin typeface="Arial" panose="020B0604020202020204" pitchFamily="34" charset="0"/>
              <a:cs typeface="Arial" panose="020B0604020202020204" pitchFamily="34" charset="0"/>
            </a:rPr>
            <a:t>Préfecture</a:t>
          </a:r>
          <a:endParaRPr lang="fr-F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4B3599-FAFA-4DCE-8111-AE55E1C097BC}" type="parTrans" cxnId="{0E733960-C664-40C5-A0F9-5C9D1B16126D}">
      <dgm:prSet/>
      <dgm:spPr/>
      <dgm:t>
        <a:bodyPr/>
        <a:lstStyle/>
        <a:p>
          <a:endParaRPr lang="fr-FR"/>
        </a:p>
      </dgm:t>
    </dgm:pt>
    <dgm:pt modelId="{EAB5D64C-D99B-499C-ACC3-A60FE2DA59EC}" type="sibTrans" cxnId="{0E733960-C664-40C5-A0F9-5C9D1B16126D}">
      <dgm:prSet/>
      <dgm:spPr/>
      <dgm:t>
        <a:bodyPr/>
        <a:lstStyle/>
        <a:p>
          <a:endParaRPr lang="fr-FR"/>
        </a:p>
      </dgm:t>
    </dgm:pt>
    <dgm:pt modelId="{C4B50C0D-625B-4D01-A343-BE1E8DB0FB1F}">
      <dgm:prSet phldrT="[Texte]"/>
      <dgm:spPr/>
      <dgm:t>
        <a:bodyPr/>
        <a:lstStyle/>
        <a:p>
          <a:r>
            <a:rPr lang="fr-FR" dirty="0" smtClean="0">
              <a:latin typeface="Arial" panose="020B0604020202020204" pitchFamily="34" charset="0"/>
              <a:cs typeface="Arial" panose="020B0604020202020204" pitchFamily="34" charset="0"/>
            </a:rPr>
            <a:t>Organes de la police coordonnée</a:t>
          </a:r>
          <a:endParaRPr lang="fr-F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348C83-4479-45DD-A26B-CD073E57121B}" type="parTrans" cxnId="{D0935462-EF22-4C5C-9ED3-303F74810F84}">
      <dgm:prSet/>
      <dgm:spPr/>
      <dgm:t>
        <a:bodyPr/>
        <a:lstStyle/>
        <a:p>
          <a:endParaRPr lang="fr-FR"/>
        </a:p>
      </dgm:t>
    </dgm:pt>
    <dgm:pt modelId="{16E1E060-2C43-429F-A2E7-25F22EA38FE5}" type="sibTrans" cxnId="{D0935462-EF22-4C5C-9ED3-303F74810F84}">
      <dgm:prSet/>
      <dgm:spPr/>
      <dgm:t>
        <a:bodyPr/>
        <a:lstStyle/>
        <a:p>
          <a:endParaRPr lang="fr-FR"/>
        </a:p>
      </dgm:t>
    </dgm:pt>
    <dgm:pt modelId="{91082643-5D7C-4120-B3B5-73A22AD9442F}">
      <dgm:prSet/>
      <dgm:spPr/>
      <dgm:t>
        <a:bodyPr/>
        <a:lstStyle/>
        <a:p>
          <a:r>
            <a:rPr lang="fr-FR" dirty="0" smtClean="0">
              <a:latin typeface="Arial" panose="020B0604020202020204" pitchFamily="34" charset="0"/>
              <a:cs typeface="Arial" panose="020B0604020202020204" pitchFamily="34" charset="0"/>
            </a:rPr>
            <a:t>Société civile</a:t>
          </a:r>
          <a:endParaRPr lang="fr-F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ACF5E4-FD68-40DB-9267-E43C84C54304}" type="parTrans" cxnId="{35A5ECEC-2337-4046-BBEF-69A6A2624BA2}">
      <dgm:prSet/>
      <dgm:spPr/>
      <dgm:t>
        <a:bodyPr/>
        <a:lstStyle/>
        <a:p>
          <a:endParaRPr lang="fr-FR"/>
        </a:p>
      </dgm:t>
    </dgm:pt>
    <dgm:pt modelId="{64A38187-16CB-440D-BE7E-43907434A48E}" type="sibTrans" cxnId="{35A5ECEC-2337-4046-BBEF-69A6A2624BA2}">
      <dgm:prSet/>
      <dgm:spPr/>
      <dgm:t>
        <a:bodyPr/>
        <a:lstStyle/>
        <a:p>
          <a:endParaRPr lang="fr-FR"/>
        </a:p>
      </dgm:t>
    </dgm:pt>
    <dgm:pt modelId="{EE2D6755-4034-4743-8FE8-78AC9CB75035}">
      <dgm:prSet/>
      <dgm:spPr/>
      <dgm:t>
        <a:bodyPr/>
        <a:lstStyle/>
        <a:p>
          <a:r>
            <a:rPr lang="fr-FR" dirty="0" smtClean="0">
              <a:latin typeface="Arial" panose="020B0604020202020204" pitchFamily="34" charset="0"/>
              <a:cs typeface="Arial" panose="020B0604020202020204" pitchFamily="34" charset="0"/>
            </a:rPr>
            <a:t>Tissu économique local</a:t>
          </a:r>
          <a:endParaRPr lang="fr-F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874494-0E35-455B-AC8A-B385FA620086}" type="parTrans" cxnId="{F4931DB1-5DF9-4750-9E0F-BF6E79F252D0}">
      <dgm:prSet/>
      <dgm:spPr/>
      <dgm:t>
        <a:bodyPr/>
        <a:lstStyle/>
        <a:p>
          <a:endParaRPr lang="fr-FR"/>
        </a:p>
      </dgm:t>
    </dgm:pt>
    <dgm:pt modelId="{225BCA41-CDF8-4024-B824-E5D4D871DBDA}" type="sibTrans" cxnId="{F4931DB1-5DF9-4750-9E0F-BF6E79F252D0}">
      <dgm:prSet/>
      <dgm:spPr/>
      <dgm:t>
        <a:bodyPr/>
        <a:lstStyle/>
        <a:p>
          <a:endParaRPr lang="fr-FR"/>
        </a:p>
      </dgm:t>
    </dgm:pt>
    <dgm:pt modelId="{8328F2D0-8466-476A-92B3-D0D85C85E301}">
      <dgm:prSet/>
      <dgm:spPr/>
      <dgm:t>
        <a:bodyPr/>
        <a:lstStyle/>
        <a:p>
          <a:r>
            <a:rPr lang="fr-FR" dirty="0" smtClean="0">
              <a:latin typeface="Arial" panose="020B0604020202020204" pitchFamily="34" charset="0"/>
              <a:cs typeface="Arial" panose="020B0604020202020204" pitchFamily="34" charset="0"/>
            </a:rPr>
            <a:t>Services de l’Etat de Vaud</a:t>
          </a:r>
          <a:endParaRPr lang="fr-F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ED23CF-83B0-474A-A894-C8A4118EDB46}" type="parTrans" cxnId="{06EB898D-3E13-48F7-BF47-45BDE2830A38}">
      <dgm:prSet/>
      <dgm:spPr/>
      <dgm:t>
        <a:bodyPr/>
        <a:lstStyle/>
        <a:p>
          <a:endParaRPr lang="fr-FR"/>
        </a:p>
      </dgm:t>
    </dgm:pt>
    <dgm:pt modelId="{AB992DC4-849A-44F0-AFFC-551C5DFC75B8}" type="sibTrans" cxnId="{06EB898D-3E13-48F7-BF47-45BDE2830A38}">
      <dgm:prSet/>
      <dgm:spPr/>
      <dgm:t>
        <a:bodyPr/>
        <a:lstStyle/>
        <a:p>
          <a:endParaRPr lang="fr-FR"/>
        </a:p>
      </dgm:t>
    </dgm:pt>
    <dgm:pt modelId="{F988C9AB-3BA6-4823-AC17-2D330E8E2CC7}">
      <dgm:prSet phldrT="[Texte]"/>
      <dgm:spPr/>
      <dgm:t>
        <a:bodyPr/>
        <a:lstStyle/>
        <a:p>
          <a:endParaRPr lang="fr-FR" dirty="0"/>
        </a:p>
      </dgm:t>
    </dgm:pt>
    <dgm:pt modelId="{DD4AF904-C83D-4E51-9095-3A378AE0CAC6}" type="parTrans" cxnId="{0CDB821D-B8EA-4DE1-9937-CC7CE74E21C9}">
      <dgm:prSet/>
      <dgm:spPr/>
      <dgm:t>
        <a:bodyPr/>
        <a:lstStyle/>
        <a:p>
          <a:endParaRPr lang="fr-FR"/>
        </a:p>
      </dgm:t>
    </dgm:pt>
    <dgm:pt modelId="{1C51A775-E479-4663-84E5-5D96239A1003}" type="sibTrans" cxnId="{0CDB821D-B8EA-4DE1-9937-CC7CE74E21C9}">
      <dgm:prSet/>
      <dgm:spPr/>
      <dgm:t>
        <a:bodyPr/>
        <a:lstStyle/>
        <a:p>
          <a:endParaRPr lang="fr-FR"/>
        </a:p>
      </dgm:t>
    </dgm:pt>
    <dgm:pt modelId="{268723CA-147C-44EA-AAEB-EEF86CAE54B9}" type="pres">
      <dgm:prSet presAssocID="{170DA7AE-4F87-48FA-BB67-A315F396B8A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7710B4D-40DF-4FDF-A670-39289EF0E28A}" type="pres">
      <dgm:prSet presAssocID="{170DA7AE-4F87-48FA-BB67-A315F396B8A3}" presName="radial" presStyleCnt="0">
        <dgm:presLayoutVars>
          <dgm:animLvl val="ctr"/>
        </dgm:presLayoutVars>
      </dgm:prSet>
      <dgm:spPr/>
      <dgm:t>
        <a:bodyPr/>
        <a:lstStyle/>
        <a:p>
          <a:endParaRPr lang="fr-FR"/>
        </a:p>
      </dgm:t>
    </dgm:pt>
    <dgm:pt modelId="{694F3AB4-ABC9-4116-A1A2-75FB227EC54D}" type="pres">
      <dgm:prSet presAssocID="{C096867A-9946-4A69-AE0A-C1B7575782CE}" presName="centerShape" presStyleLbl="vennNode1" presStyleIdx="0" presStyleCnt="8"/>
      <dgm:spPr/>
      <dgm:t>
        <a:bodyPr/>
        <a:lstStyle/>
        <a:p>
          <a:endParaRPr lang="fr-FR"/>
        </a:p>
      </dgm:t>
    </dgm:pt>
    <dgm:pt modelId="{02FFBF97-A2E6-41C4-BEC8-5CB9C23D0B1F}" type="pres">
      <dgm:prSet presAssocID="{8F94F972-06B4-4886-A95F-01940CAA9B18}" presName="node" presStyleLbl="vennNode1" presStyleIdx="1" presStyleCnt="8" custRadScaleRad="102529" custRadScaleInc="-30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BC33B9-1453-4B7B-93AF-C4949610FDD7}" type="pres">
      <dgm:prSet presAssocID="{91082643-5D7C-4120-B3B5-73A22AD9442F}" presName="node" presStyleLbl="vennNode1" presStyleIdx="2" presStyleCnt="8" custRadScaleRad="105628" custRadScaleInc="-85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ADC9324-E324-4050-B9D3-89110BF3B877}" type="pres">
      <dgm:prSet presAssocID="{EE2D6755-4034-4743-8FE8-78AC9CB75035}" presName="node" presStyleLbl="vennNode1" presStyleIdx="3" presStyleCnt="8" custRadScaleRad="104803" custRadScaleInc="-257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64A286-40F1-4071-B33F-1CCC083E5B2E}" type="pres">
      <dgm:prSet presAssocID="{B785EC49-C0F9-4D0B-9481-34B6923AF796}" presName="node" presStyleLbl="vennNode1" presStyleIdx="4" presStyleCnt="8" custRadScaleRad="107672" custRadScaleInc="-215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0354683-12BD-426D-9EB6-A80756AC348D}" type="pres">
      <dgm:prSet presAssocID="{D7132EDC-C0B0-4142-BF70-888D0FB7E959}" presName="node" presStyleLbl="vennNode1" presStyleIdx="5" presStyleCnt="8" custRadScaleRad="107093" custRadScaleInc="94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245FB5C-D999-4F6F-AA4E-1B53CFBF7F9B}" type="pres">
      <dgm:prSet presAssocID="{8328F2D0-8466-476A-92B3-D0D85C85E301}" presName="node" presStyleLbl="vennNode1" presStyleIdx="6" presStyleCnt="8" custRadScaleRad="105651" custRadScaleInc="27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E5EBD07-9C50-4971-8938-9135AA4380AB}" type="pres">
      <dgm:prSet presAssocID="{C4B50C0D-625B-4D01-A343-BE1E8DB0FB1F}" presName="node" presStyleLbl="vennNode1" presStyleIdx="7" presStyleCnt="8" custRadScaleRad="106302" custRadScaleInc="27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6EB898D-3E13-48F7-BF47-45BDE2830A38}" srcId="{C096867A-9946-4A69-AE0A-C1B7575782CE}" destId="{8328F2D0-8466-476A-92B3-D0D85C85E301}" srcOrd="5" destOrd="0" parTransId="{93ED23CF-83B0-474A-A894-C8A4118EDB46}" sibTransId="{AB992DC4-849A-44F0-AFFC-551C5DFC75B8}"/>
    <dgm:cxn modelId="{0CDB821D-B8EA-4DE1-9937-CC7CE74E21C9}" srcId="{170DA7AE-4F87-48FA-BB67-A315F396B8A3}" destId="{F988C9AB-3BA6-4823-AC17-2D330E8E2CC7}" srcOrd="1" destOrd="0" parTransId="{DD4AF904-C83D-4E51-9095-3A378AE0CAC6}" sibTransId="{1C51A775-E479-4663-84E5-5D96239A1003}"/>
    <dgm:cxn modelId="{6535D941-4A83-45CA-ACAE-CC5586792F51}" type="presOf" srcId="{D7132EDC-C0B0-4142-BF70-888D0FB7E959}" destId="{90354683-12BD-426D-9EB6-A80756AC348D}" srcOrd="0" destOrd="0" presId="urn:microsoft.com/office/officeart/2005/8/layout/radial3"/>
    <dgm:cxn modelId="{DE8DD0F4-A8FB-4161-9CD0-F426C5A0017A}" type="presOf" srcId="{C096867A-9946-4A69-AE0A-C1B7575782CE}" destId="{694F3AB4-ABC9-4116-A1A2-75FB227EC54D}" srcOrd="0" destOrd="0" presId="urn:microsoft.com/office/officeart/2005/8/layout/radial3"/>
    <dgm:cxn modelId="{D0935462-EF22-4C5C-9ED3-303F74810F84}" srcId="{C096867A-9946-4A69-AE0A-C1B7575782CE}" destId="{C4B50C0D-625B-4D01-A343-BE1E8DB0FB1F}" srcOrd="6" destOrd="0" parTransId="{F6348C83-4479-45DD-A26B-CD073E57121B}" sibTransId="{16E1E060-2C43-429F-A2E7-25F22EA38FE5}"/>
    <dgm:cxn modelId="{0E733960-C664-40C5-A0F9-5C9D1B16126D}" srcId="{C096867A-9946-4A69-AE0A-C1B7575782CE}" destId="{D7132EDC-C0B0-4142-BF70-888D0FB7E959}" srcOrd="4" destOrd="0" parTransId="{0F4B3599-FAFA-4DCE-8111-AE55E1C097BC}" sibTransId="{EAB5D64C-D99B-499C-ACC3-A60FE2DA59EC}"/>
    <dgm:cxn modelId="{46327BF6-16ED-4162-98D7-35F9B07D4938}" type="presOf" srcId="{170DA7AE-4F87-48FA-BB67-A315F396B8A3}" destId="{268723CA-147C-44EA-AAEB-EEF86CAE54B9}" srcOrd="0" destOrd="0" presId="urn:microsoft.com/office/officeart/2005/8/layout/radial3"/>
    <dgm:cxn modelId="{30014DDC-5237-4612-A9C5-F6B3A0364138}" srcId="{C096867A-9946-4A69-AE0A-C1B7575782CE}" destId="{8F94F972-06B4-4886-A95F-01940CAA9B18}" srcOrd="0" destOrd="0" parTransId="{B20962A6-BA69-4824-9313-14F1DEF918E4}" sibTransId="{73DA51D9-AD41-46EA-9743-A81F5C8958F0}"/>
    <dgm:cxn modelId="{19CDC12A-7C2A-4B06-8626-BE863AD831FD}" type="presOf" srcId="{8328F2D0-8466-476A-92B3-D0D85C85E301}" destId="{F245FB5C-D999-4F6F-AA4E-1B53CFBF7F9B}" srcOrd="0" destOrd="0" presId="urn:microsoft.com/office/officeart/2005/8/layout/radial3"/>
    <dgm:cxn modelId="{7344F566-90C2-4003-A8BD-FFBDCBC85D45}" srcId="{C096867A-9946-4A69-AE0A-C1B7575782CE}" destId="{B785EC49-C0F9-4D0B-9481-34B6923AF796}" srcOrd="3" destOrd="0" parTransId="{F1CA8071-51C0-4AB5-B526-E799EE0BBC89}" sibTransId="{C01A1F20-6021-4E81-B47C-26FEB32A83DF}"/>
    <dgm:cxn modelId="{CC60A454-417F-40BF-A424-143CB351A80B}" type="presOf" srcId="{B785EC49-C0F9-4D0B-9481-34B6923AF796}" destId="{5C64A286-40F1-4071-B33F-1CCC083E5B2E}" srcOrd="0" destOrd="0" presId="urn:microsoft.com/office/officeart/2005/8/layout/radial3"/>
    <dgm:cxn modelId="{35A5ECEC-2337-4046-BBEF-69A6A2624BA2}" srcId="{C096867A-9946-4A69-AE0A-C1B7575782CE}" destId="{91082643-5D7C-4120-B3B5-73A22AD9442F}" srcOrd="1" destOrd="0" parTransId="{A8ACF5E4-FD68-40DB-9267-E43C84C54304}" sibTransId="{64A38187-16CB-440D-BE7E-43907434A48E}"/>
    <dgm:cxn modelId="{4B688071-0DB2-46ED-9E2D-ADE0DAD09683}" type="presOf" srcId="{EE2D6755-4034-4743-8FE8-78AC9CB75035}" destId="{BADC9324-E324-4050-B9D3-89110BF3B877}" srcOrd="0" destOrd="0" presId="urn:microsoft.com/office/officeart/2005/8/layout/radial3"/>
    <dgm:cxn modelId="{33E35C9C-28DC-4894-B2A3-26723D371F7F}" type="presOf" srcId="{8F94F972-06B4-4886-A95F-01940CAA9B18}" destId="{02FFBF97-A2E6-41C4-BEC8-5CB9C23D0B1F}" srcOrd="0" destOrd="0" presId="urn:microsoft.com/office/officeart/2005/8/layout/radial3"/>
    <dgm:cxn modelId="{F05BDC77-B3CE-424C-9B88-EB7637EE985C}" type="presOf" srcId="{C4B50C0D-625B-4D01-A343-BE1E8DB0FB1F}" destId="{5E5EBD07-9C50-4971-8938-9135AA4380AB}" srcOrd="0" destOrd="0" presId="urn:microsoft.com/office/officeart/2005/8/layout/radial3"/>
    <dgm:cxn modelId="{5CDC6F64-3F20-4A3D-BAFE-9BB463C7870E}" srcId="{170DA7AE-4F87-48FA-BB67-A315F396B8A3}" destId="{C096867A-9946-4A69-AE0A-C1B7575782CE}" srcOrd="0" destOrd="0" parTransId="{1F38DCF4-BBA4-4587-BD92-3334855BD831}" sibTransId="{4F1CEC63-3B4B-4DAE-8CA2-EC348E3459EF}"/>
    <dgm:cxn modelId="{D3FB5DB1-2196-4A04-BC02-48BDD9C0C583}" type="presOf" srcId="{91082643-5D7C-4120-B3B5-73A22AD9442F}" destId="{C0BC33B9-1453-4B7B-93AF-C4949610FDD7}" srcOrd="0" destOrd="0" presId="urn:microsoft.com/office/officeart/2005/8/layout/radial3"/>
    <dgm:cxn modelId="{F4931DB1-5DF9-4750-9E0F-BF6E79F252D0}" srcId="{C096867A-9946-4A69-AE0A-C1B7575782CE}" destId="{EE2D6755-4034-4743-8FE8-78AC9CB75035}" srcOrd="2" destOrd="0" parTransId="{5C874494-0E35-455B-AC8A-B385FA620086}" sibTransId="{225BCA41-CDF8-4024-B824-E5D4D871DBDA}"/>
    <dgm:cxn modelId="{AF43AE33-4A8A-41EB-A132-29FE9B5184C1}" type="presParOf" srcId="{268723CA-147C-44EA-AAEB-EEF86CAE54B9}" destId="{E7710B4D-40DF-4FDF-A670-39289EF0E28A}" srcOrd="0" destOrd="0" presId="urn:microsoft.com/office/officeart/2005/8/layout/radial3"/>
    <dgm:cxn modelId="{31C77AC6-48F2-4368-A423-B727A5D07901}" type="presParOf" srcId="{E7710B4D-40DF-4FDF-A670-39289EF0E28A}" destId="{694F3AB4-ABC9-4116-A1A2-75FB227EC54D}" srcOrd="0" destOrd="0" presId="urn:microsoft.com/office/officeart/2005/8/layout/radial3"/>
    <dgm:cxn modelId="{1CFF168B-8A4A-4213-AE51-88240F5FC904}" type="presParOf" srcId="{E7710B4D-40DF-4FDF-A670-39289EF0E28A}" destId="{02FFBF97-A2E6-41C4-BEC8-5CB9C23D0B1F}" srcOrd="1" destOrd="0" presId="urn:microsoft.com/office/officeart/2005/8/layout/radial3"/>
    <dgm:cxn modelId="{611678A6-DF97-4478-B866-587650209865}" type="presParOf" srcId="{E7710B4D-40DF-4FDF-A670-39289EF0E28A}" destId="{C0BC33B9-1453-4B7B-93AF-C4949610FDD7}" srcOrd="2" destOrd="0" presId="urn:microsoft.com/office/officeart/2005/8/layout/radial3"/>
    <dgm:cxn modelId="{6523A6A7-0B14-4926-B6AA-45D156B5C421}" type="presParOf" srcId="{E7710B4D-40DF-4FDF-A670-39289EF0E28A}" destId="{BADC9324-E324-4050-B9D3-89110BF3B877}" srcOrd="3" destOrd="0" presId="urn:microsoft.com/office/officeart/2005/8/layout/radial3"/>
    <dgm:cxn modelId="{BECA0692-F980-485D-898B-735F4DA9E276}" type="presParOf" srcId="{E7710B4D-40DF-4FDF-A670-39289EF0E28A}" destId="{5C64A286-40F1-4071-B33F-1CCC083E5B2E}" srcOrd="4" destOrd="0" presId="urn:microsoft.com/office/officeart/2005/8/layout/radial3"/>
    <dgm:cxn modelId="{E6A5F403-3411-48BD-A090-9439AA5C60D2}" type="presParOf" srcId="{E7710B4D-40DF-4FDF-A670-39289EF0E28A}" destId="{90354683-12BD-426D-9EB6-A80756AC348D}" srcOrd="5" destOrd="0" presId="urn:microsoft.com/office/officeart/2005/8/layout/radial3"/>
    <dgm:cxn modelId="{5808F09E-3774-4927-B5F1-646C1F57E6E5}" type="presParOf" srcId="{E7710B4D-40DF-4FDF-A670-39289EF0E28A}" destId="{F245FB5C-D999-4F6F-AA4E-1B53CFBF7F9B}" srcOrd="6" destOrd="0" presId="urn:microsoft.com/office/officeart/2005/8/layout/radial3"/>
    <dgm:cxn modelId="{6F9CA632-0745-4E12-9AF3-C7484D1CA851}" type="presParOf" srcId="{E7710B4D-40DF-4FDF-A670-39289EF0E28A}" destId="{5E5EBD07-9C50-4971-8938-9135AA4380AB}" srcOrd="7" destOrd="0" presId="urn:microsoft.com/office/officeart/2005/8/layout/radial3"/>
  </dgm:cxnLst>
  <dgm:bg>
    <a:effectLst>
      <a:outerShdw blurRad="50800" dist="292100" dir="2100000" sx="114000" sy="114000" algn="bl" rotWithShape="0">
        <a:prstClr val="black">
          <a:alpha val="54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17AC4B-7DCD-4E80-A025-658600BC26BD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F5AAC7E-BD04-4083-BCAE-B86E7DD2473E}">
      <dgm:prSet phldrT="[Texte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127000">
          <a:noFill/>
        </a:ln>
        <a:effectLst>
          <a:outerShdw blurRad="1104900" dist="38100" dir="21540000" sx="101000" sy="101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 sz="28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BA977C-A8A2-4396-8A10-1C2C71359253}" type="parTrans" cxnId="{1A99DDEF-72BC-4FCC-BC92-4EB1DABD88E1}">
      <dgm:prSet/>
      <dgm:spPr/>
      <dgm:t>
        <a:bodyPr/>
        <a:lstStyle/>
        <a:p>
          <a:endParaRPr lang="fr-FR"/>
        </a:p>
      </dgm:t>
    </dgm:pt>
    <dgm:pt modelId="{FBA007AD-9C02-41BE-AC50-51F7426E0310}" type="sibTrans" cxnId="{1A99DDEF-72BC-4FCC-BC92-4EB1DABD88E1}">
      <dgm:prSet/>
      <dgm:spPr>
        <a:ln>
          <a:noFill/>
        </a:ln>
      </dgm:spPr>
      <dgm:t>
        <a:bodyPr/>
        <a:lstStyle/>
        <a:p>
          <a:endParaRPr lang="fr-FR"/>
        </a:p>
      </dgm:t>
    </dgm:pt>
    <dgm:pt modelId="{6F9508F5-2872-4F50-AFA5-98477CB83133}">
      <dgm:prSet phldrT="[Texte]" custT="1"/>
      <dgm:spPr>
        <a:blipFill dpi="0" rotWithShape="0">
          <a:blip xmlns:r="http://schemas.openxmlformats.org/officeDocument/2006/relationships" r:embed="rId2"/>
          <a:srcRect/>
          <a:stretch>
            <a:fillRect/>
          </a:stretch>
        </a:blipFill>
        <a:ln w="127000">
          <a:noFill/>
        </a:ln>
        <a:effectLst>
          <a:outerShdw blurRad="1104900" dist="38100" dir="21540000" sx="101000" sy="101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 sz="4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CA7A91-AEBB-4BC4-B4FB-9D7FCE8EA74E}" type="parTrans" cxnId="{45C1B3CA-0D12-4748-86A2-464CD59D315C}">
      <dgm:prSet/>
      <dgm:spPr/>
      <dgm:t>
        <a:bodyPr/>
        <a:lstStyle/>
        <a:p>
          <a:endParaRPr lang="fr-FR"/>
        </a:p>
      </dgm:t>
    </dgm:pt>
    <dgm:pt modelId="{237210C6-0167-409E-8093-9D0F45AC52F9}" type="sibTrans" cxnId="{45C1B3CA-0D12-4748-86A2-464CD59D315C}">
      <dgm:prSet/>
      <dgm:spPr>
        <a:ln>
          <a:noFill/>
        </a:ln>
      </dgm:spPr>
      <dgm:t>
        <a:bodyPr/>
        <a:lstStyle/>
        <a:p>
          <a:endParaRPr lang="fr-FR"/>
        </a:p>
      </dgm:t>
    </dgm:pt>
    <dgm:pt modelId="{97EA6E55-B586-443A-88E3-B4E82A2FCCED}">
      <dgm:prSet phldrT="[Texte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127000">
          <a:noFill/>
        </a:ln>
        <a:effectLst>
          <a:outerShdw blurRad="1104900" dist="38100" dir="21540000" sx="101000" sy="101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 sz="28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5244D8-64EA-46AF-B09E-8D6F52C319FD}" type="parTrans" cxnId="{B1B0CFC0-138C-4B05-8CAE-A159EE28823E}">
      <dgm:prSet/>
      <dgm:spPr/>
      <dgm:t>
        <a:bodyPr/>
        <a:lstStyle/>
        <a:p>
          <a:endParaRPr lang="fr-FR"/>
        </a:p>
      </dgm:t>
    </dgm:pt>
    <dgm:pt modelId="{AAFD8565-47BC-4B19-8DBD-3618DA4D9098}" type="sibTrans" cxnId="{B1B0CFC0-138C-4B05-8CAE-A159EE28823E}">
      <dgm:prSet/>
      <dgm:spPr>
        <a:ln>
          <a:noFill/>
        </a:ln>
      </dgm:spPr>
      <dgm:t>
        <a:bodyPr/>
        <a:lstStyle/>
        <a:p>
          <a:endParaRPr lang="fr-FR"/>
        </a:p>
      </dgm:t>
    </dgm:pt>
    <dgm:pt modelId="{7636FDB6-3A77-46A6-A501-029FB5EC4776}">
      <dgm:prSet phldrT="[Texte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127000">
          <a:noFill/>
        </a:ln>
        <a:effectLst>
          <a:outerShdw blurRad="1104900" dist="38100" dir="21540000" sx="101000" sy="101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 sz="28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3AD969-BF25-40B9-A2E0-196925B5C611}" type="parTrans" cxnId="{970197D6-BA1B-4A90-A7AA-DBBABA80878C}">
      <dgm:prSet/>
      <dgm:spPr/>
      <dgm:t>
        <a:bodyPr/>
        <a:lstStyle/>
        <a:p>
          <a:endParaRPr lang="fr-FR"/>
        </a:p>
      </dgm:t>
    </dgm:pt>
    <dgm:pt modelId="{C0A2C1CF-382E-4926-AD9D-483709AE6897}" type="sibTrans" cxnId="{970197D6-BA1B-4A90-A7AA-DBBABA80878C}">
      <dgm:prSet/>
      <dgm:spPr>
        <a:ln>
          <a:noFill/>
        </a:ln>
      </dgm:spPr>
      <dgm:t>
        <a:bodyPr/>
        <a:lstStyle/>
        <a:p>
          <a:endParaRPr lang="fr-FR"/>
        </a:p>
      </dgm:t>
    </dgm:pt>
    <dgm:pt modelId="{867F659A-84F4-4F1D-8DAD-7B923703795F}">
      <dgm:prSet phldrT="[Texte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  <a:ln w="127000">
          <a:noFill/>
        </a:ln>
        <a:effectLst>
          <a:outerShdw blurRad="1104900" dist="38100" dir="21540000" sx="101000" sy="101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 sz="28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FFA568-4FC7-4AB5-80EB-EDAEC12259FE}" type="parTrans" cxnId="{C9939D09-4C6D-4485-A378-3DAD47F0290E}">
      <dgm:prSet/>
      <dgm:spPr/>
      <dgm:t>
        <a:bodyPr/>
        <a:lstStyle/>
        <a:p>
          <a:endParaRPr lang="fr-FR"/>
        </a:p>
      </dgm:t>
    </dgm:pt>
    <dgm:pt modelId="{9EF3E8FE-EF23-451B-88A5-D5A3D4672D41}" type="sibTrans" cxnId="{C9939D09-4C6D-4485-A378-3DAD47F0290E}">
      <dgm:prSet/>
      <dgm:spPr>
        <a:ln>
          <a:noFill/>
        </a:ln>
      </dgm:spPr>
      <dgm:t>
        <a:bodyPr/>
        <a:lstStyle/>
        <a:p>
          <a:endParaRPr lang="fr-FR"/>
        </a:p>
      </dgm:t>
    </dgm:pt>
    <dgm:pt modelId="{E9906701-EE50-4F2A-ACCF-77F42FAFACFD}">
      <dgm:prSet custT="1"/>
      <dgm:spPr>
        <a:blipFill rotWithShape="0">
          <a:blip xmlns:r="http://schemas.openxmlformats.org/officeDocument/2006/relationships" r:embed="rId6"/>
          <a:stretch>
            <a:fillRect/>
          </a:stretch>
        </a:blipFill>
        <a:ln w="127000">
          <a:noFill/>
        </a:ln>
        <a:effectLst>
          <a:outerShdw blurRad="1104900" dist="38100" dir="21540000" sx="101000" sy="101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 sz="28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391BA6-A419-43E2-9AFC-FF1C95A620EF}" type="parTrans" cxnId="{847E9A78-7C34-4269-A4ED-D9F6BAE6FFCE}">
      <dgm:prSet/>
      <dgm:spPr/>
      <dgm:t>
        <a:bodyPr/>
        <a:lstStyle/>
        <a:p>
          <a:endParaRPr lang="fr-FR"/>
        </a:p>
      </dgm:t>
    </dgm:pt>
    <dgm:pt modelId="{839EFA43-5862-4E71-9FC2-E35098583288}" type="sibTrans" cxnId="{847E9A78-7C34-4269-A4ED-D9F6BAE6FFCE}">
      <dgm:prSet/>
      <dgm:spPr>
        <a:ln>
          <a:noFill/>
        </a:ln>
      </dgm:spPr>
      <dgm:t>
        <a:bodyPr/>
        <a:lstStyle/>
        <a:p>
          <a:endParaRPr lang="fr-FR"/>
        </a:p>
      </dgm:t>
    </dgm:pt>
    <dgm:pt modelId="{65A0744B-A679-4D53-B950-62F523264B31}" type="pres">
      <dgm:prSet presAssocID="{D317AC4B-7DCD-4E80-A025-658600BC26B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FB5B7D6-19BE-4DC2-ADF3-0FFED8323EB6}" type="pres">
      <dgm:prSet presAssocID="{FF5AAC7E-BD04-4083-BCAE-B86E7DD2473E}" presName="node" presStyleLbl="node1" presStyleIdx="0" presStyleCnt="6" custScaleX="116480" custScaleY="1792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fr-FR"/>
        </a:p>
      </dgm:t>
    </dgm:pt>
    <dgm:pt modelId="{6AE0CA55-5CFD-4DDF-84D0-D94DCCA596DB}" type="pres">
      <dgm:prSet presAssocID="{FF5AAC7E-BD04-4083-BCAE-B86E7DD2473E}" presName="spNode" presStyleCnt="0"/>
      <dgm:spPr/>
    </dgm:pt>
    <dgm:pt modelId="{E90FC60C-9AF6-430C-9694-83E460602FB7}" type="pres">
      <dgm:prSet presAssocID="{FBA007AD-9C02-41BE-AC50-51F7426E0310}" presName="sibTrans" presStyleLbl="sibTrans1D1" presStyleIdx="0" presStyleCnt="6"/>
      <dgm:spPr/>
      <dgm:t>
        <a:bodyPr/>
        <a:lstStyle/>
        <a:p>
          <a:endParaRPr lang="fr-FR"/>
        </a:p>
      </dgm:t>
    </dgm:pt>
    <dgm:pt modelId="{465B1C58-9AB1-47CB-A513-4CB5BB0D9C72}" type="pres">
      <dgm:prSet presAssocID="{6F9508F5-2872-4F50-AFA5-98477CB83133}" presName="node" presStyleLbl="node1" presStyleIdx="1" presStyleCnt="6" custScaleX="116480" custScaleY="1792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fr-FR"/>
        </a:p>
      </dgm:t>
    </dgm:pt>
    <dgm:pt modelId="{961AED19-78A5-465D-BD31-D7E6C3AAD2A7}" type="pres">
      <dgm:prSet presAssocID="{6F9508F5-2872-4F50-AFA5-98477CB83133}" presName="spNode" presStyleCnt="0"/>
      <dgm:spPr/>
    </dgm:pt>
    <dgm:pt modelId="{13417D42-AA95-4844-9FD8-E3C854A1A55F}" type="pres">
      <dgm:prSet presAssocID="{237210C6-0167-409E-8093-9D0F45AC52F9}" presName="sibTrans" presStyleLbl="sibTrans1D1" presStyleIdx="1" presStyleCnt="6"/>
      <dgm:spPr/>
      <dgm:t>
        <a:bodyPr/>
        <a:lstStyle/>
        <a:p>
          <a:endParaRPr lang="fr-FR"/>
        </a:p>
      </dgm:t>
    </dgm:pt>
    <dgm:pt modelId="{936B9B31-14CD-418B-B024-532264635977}" type="pres">
      <dgm:prSet presAssocID="{E9906701-EE50-4F2A-ACCF-77F42FAFACFD}" presName="node" presStyleLbl="node1" presStyleIdx="2" presStyleCnt="6" custScaleX="116480" custScaleY="1792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fr-FR"/>
        </a:p>
      </dgm:t>
    </dgm:pt>
    <dgm:pt modelId="{F387E218-28E6-48C9-A3AD-AD6BFD1A8964}" type="pres">
      <dgm:prSet presAssocID="{E9906701-EE50-4F2A-ACCF-77F42FAFACFD}" presName="spNode" presStyleCnt="0"/>
      <dgm:spPr/>
    </dgm:pt>
    <dgm:pt modelId="{8D8B0AD9-16C4-4D3D-B041-4A662ECE1A8D}" type="pres">
      <dgm:prSet presAssocID="{839EFA43-5862-4E71-9FC2-E35098583288}" presName="sibTrans" presStyleLbl="sibTrans1D1" presStyleIdx="2" presStyleCnt="6"/>
      <dgm:spPr/>
      <dgm:t>
        <a:bodyPr/>
        <a:lstStyle/>
        <a:p>
          <a:endParaRPr lang="fr-FR"/>
        </a:p>
      </dgm:t>
    </dgm:pt>
    <dgm:pt modelId="{26999575-2DDD-4C81-8ED0-E0DA2C9C88B7}" type="pres">
      <dgm:prSet presAssocID="{97EA6E55-B586-443A-88E3-B4E82A2FCCED}" presName="node" presStyleLbl="node1" presStyleIdx="3" presStyleCnt="6" custScaleX="116480" custScaleY="1792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fr-FR"/>
        </a:p>
      </dgm:t>
    </dgm:pt>
    <dgm:pt modelId="{1E9291AC-D4E5-4AB8-93A1-2224EC3535C4}" type="pres">
      <dgm:prSet presAssocID="{97EA6E55-B586-443A-88E3-B4E82A2FCCED}" presName="spNode" presStyleCnt="0"/>
      <dgm:spPr/>
    </dgm:pt>
    <dgm:pt modelId="{69C34A41-9C6E-4EC5-B27F-1936053E411F}" type="pres">
      <dgm:prSet presAssocID="{AAFD8565-47BC-4B19-8DBD-3618DA4D9098}" presName="sibTrans" presStyleLbl="sibTrans1D1" presStyleIdx="3" presStyleCnt="6"/>
      <dgm:spPr/>
      <dgm:t>
        <a:bodyPr/>
        <a:lstStyle/>
        <a:p>
          <a:endParaRPr lang="fr-FR"/>
        </a:p>
      </dgm:t>
    </dgm:pt>
    <dgm:pt modelId="{68BEEB63-1A07-4A48-A030-248E7ADDB56F}" type="pres">
      <dgm:prSet presAssocID="{7636FDB6-3A77-46A6-A501-029FB5EC4776}" presName="node" presStyleLbl="node1" presStyleIdx="4" presStyleCnt="6" custScaleX="116480" custScaleY="1792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fr-FR"/>
        </a:p>
      </dgm:t>
    </dgm:pt>
    <dgm:pt modelId="{551C3D94-77F8-49B6-8989-35B4698A33F9}" type="pres">
      <dgm:prSet presAssocID="{7636FDB6-3A77-46A6-A501-029FB5EC4776}" presName="spNode" presStyleCnt="0"/>
      <dgm:spPr/>
    </dgm:pt>
    <dgm:pt modelId="{745D1784-6373-4149-9774-C79EACC58936}" type="pres">
      <dgm:prSet presAssocID="{C0A2C1CF-382E-4926-AD9D-483709AE6897}" presName="sibTrans" presStyleLbl="sibTrans1D1" presStyleIdx="4" presStyleCnt="6"/>
      <dgm:spPr/>
      <dgm:t>
        <a:bodyPr/>
        <a:lstStyle/>
        <a:p>
          <a:endParaRPr lang="fr-FR"/>
        </a:p>
      </dgm:t>
    </dgm:pt>
    <dgm:pt modelId="{CD38DB41-B42F-4EAE-849A-99DBF18D5B68}" type="pres">
      <dgm:prSet presAssocID="{867F659A-84F4-4F1D-8DAD-7B923703795F}" presName="node" presStyleLbl="node1" presStyleIdx="5" presStyleCnt="6" custScaleX="116480" custScaleY="1792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fr-FR"/>
        </a:p>
      </dgm:t>
    </dgm:pt>
    <dgm:pt modelId="{58AFE8A0-3EAE-4AEA-ADD8-5A0059070EA4}" type="pres">
      <dgm:prSet presAssocID="{867F659A-84F4-4F1D-8DAD-7B923703795F}" presName="spNode" presStyleCnt="0"/>
      <dgm:spPr/>
    </dgm:pt>
    <dgm:pt modelId="{EC5CCC22-55F3-4AA8-84A5-DA8341115A1D}" type="pres">
      <dgm:prSet presAssocID="{9EF3E8FE-EF23-451B-88A5-D5A3D4672D41}" presName="sibTrans" presStyleLbl="sibTrans1D1" presStyleIdx="5" presStyleCnt="6"/>
      <dgm:spPr/>
      <dgm:t>
        <a:bodyPr/>
        <a:lstStyle/>
        <a:p>
          <a:endParaRPr lang="fr-FR"/>
        </a:p>
      </dgm:t>
    </dgm:pt>
  </dgm:ptLst>
  <dgm:cxnLst>
    <dgm:cxn modelId="{94A8017F-AE69-4757-9B44-D49C02C5CE76}" type="presOf" srcId="{FBA007AD-9C02-41BE-AC50-51F7426E0310}" destId="{E90FC60C-9AF6-430C-9694-83E460602FB7}" srcOrd="0" destOrd="0" presId="urn:microsoft.com/office/officeart/2005/8/layout/cycle6"/>
    <dgm:cxn modelId="{FADD6878-4394-4BF0-92C1-7E70AE1A846B}" type="presOf" srcId="{7636FDB6-3A77-46A6-A501-029FB5EC4776}" destId="{68BEEB63-1A07-4A48-A030-248E7ADDB56F}" srcOrd="0" destOrd="0" presId="urn:microsoft.com/office/officeart/2005/8/layout/cycle6"/>
    <dgm:cxn modelId="{9418290C-626C-486E-AFB8-B7A498F2F843}" type="presOf" srcId="{E9906701-EE50-4F2A-ACCF-77F42FAFACFD}" destId="{936B9B31-14CD-418B-B024-532264635977}" srcOrd="0" destOrd="0" presId="urn:microsoft.com/office/officeart/2005/8/layout/cycle6"/>
    <dgm:cxn modelId="{C9939D09-4C6D-4485-A378-3DAD47F0290E}" srcId="{D317AC4B-7DCD-4E80-A025-658600BC26BD}" destId="{867F659A-84F4-4F1D-8DAD-7B923703795F}" srcOrd="5" destOrd="0" parTransId="{2AFFA568-4FC7-4AB5-80EB-EDAEC12259FE}" sibTransId="{9EF3E8FE-EF23-451B-88A5-D5A3D4672D41}"/>
    <dgm:cxn modelId="{B16E5D0D-FFED-405F-A058-B2AA958D4CB8}" type="presOf" srcId="{FF5AAC7E-BD04-4083-BCAE-B86E7DD2473E}" destId="{8FB5B7D6-19BE-4DC2-ADF3-0FFED8323EB6}" srcOrd="0" destOrd="0" presId="urn:microsoft.com/office/officeart/2005/8/layout/cycle6"/>
    <dgm:cxn modelId="{B1B0CFC0-138C-4B05-8CAE-A159EE28823E}" srcId="{D317AC4B-7DCD-4E80-A025-658600BC26BD}" destId="{97EA6E55-B586-443A-88E3-B4E82A2FCCED}" srcOrd="3" destOrd="0" parTransId="{F45244D8-64EA-46AF-B09E-8D6F52C319FD}" sibTransId="{AAFD8565-47BC-4B19-8DBD-3618DA4D9098}"/>
    <dgm:cxn modelId="{4C1E3733-AC47-4777-918D-F3CD6BE5A438}" type="presOf" srcId="{237210C6-0167-409E-8093-9D0F45AC52F9}" destId="{13417D42-AA95-4844-9FD8-E3C854A1A55F}" srcOrd="0" destOrd="0" presId="urn:microsoft.com/office/officeart/2005/8/layout/cycle6"/>
    <dgm:cxn modelId="{41FA532D-BBE0-400F-A6F7-C78DF37DCAFC}" type="presOf" srcId="{AAFD8565-47BC-4B19-8DBD-3618DA4D9098}" destId="{69C34A41-9C6E-4EC5-B27F-1936053E411F}" srcOrd="0" destOrd="0" presId="urn:microsoft.com/office/officeart/2005/8/layout/cycle6"/>
    <dgm:cxn modelId="{45C1B3CA-0D12-4748-86A2-464CD59D315C}" srcId="{D317AC4B-7DCD-4E80-A025-658600BC26BD}" destId="{6F9508F5-2872-4F50-AFA5-98477CB83133}" srcOrd="1" destOrd="0" parTransId="{FDCA7A91-AEBB-4BC4-B4FB-9D7FCE8EA74E}" sibTransId="{237210C6-0167-409E-8093-9D0F45AC52F9}"/>
    <dgm:cxn modelId="{AF6A61CB-8316-4B4A-BDA6-175180EE44EA}" type="presOf" srcId="{839EFA43-5862-4E71-9FC2-E35098583288}" destId="{8D8B0AD9-16C4-4D3D-B041-4A662ECE1A8D}" srcOrd="0" destOrd="0" presId="urn:microsoft.com/office/officeart/2005/8/layout/cycle6"/>
    <dgm:cxn modelId="{78CCF50B-D6E5-418A-BCA3-F1F160B12EC8}" type="presOf" srcId="{C0A2C1CF-382E-4926-AD9D-483709AE6897}" destId="{745D1784-6373-4149-9774-C79EACC58936}" srcOrd="0" destOrd="0" presId="urn:microsoft.com/office/officeart/2005/8/layout/cycle6"/>
    <dgm:cxn modelId="{44980CC5-CD59-4803-9513-A7FCF37270A6}" type="presOf" srcId="{D317AC4B-7DCD-4E80-A025-658600BC26BD}" destId="{65A0744B-A679-4D53-B950-62F523264B31}" srcOrd="0" destOrd="0" presId="urn:microsoft.com/office/officeart/2005/8/layout/cycle6"/>
    <dgm:cxn modelId="{1A99DDEF-72BC-4FCC-BC92-4EB1DABD88E1}" srcId="{D317AC4B-7DCD-4E80-A025-658600BC26BD}" destId="{FF5AAC7E-BD04-4083-BCAE-B86E7DD2473E}" srcOrd="0" destOrd="0" parTransId="{69BA977C-A8A2-4396-8A10-1C2C71359253}" sibTransId="{FBA007AD-9C02-41BE-AC50-51F7426E0310}"/>
    <dgm:cxn modelId="{C3012E85-2FFD-4D58-8149-C6170AD52C03}" type="presOf" srcId="{97EA6E55-B586-443A-88E3-B4E82A2FCCED}" destId="{26999575-2DDD-4C81-8ED0-E0DA2C9C88B7}" srcOrd="0" destOrd="0" presId="urn:microsoft.com/office/officeart/2005/8/layout/cycle6"/>
    <dgm:cxn modelId="{847E9A78-7C34-4269-A4ED-D9F6BAE6FFCE}" srcId="{D317AC4B-7DCD-4E80-A025-658600BC26BD}" destId="{E9906701-EE50-4F2A-ACCF-77F42FAFACFD}" srcOrd="2" destOrd="0" parTransId="{95391BA6-A419-43E2-9AFC-FF1C95A620EF}" sibTransId="{839EFA43-5862-4E71-9FC2-E35098583288}"/>
    <dgm:cxn modelId="{1CA603CF-0FF9-40F8-A80D-56D58BBF624F}" type="presOf" srcId="{867F659A-84F4-4F1D-8DAD-7B923703795F}" destId="{CD38DB41-B42F-4EAE-849A-99DBF18D5B68}" srcOrd="0" destOrd="0" presId="urn:microsoft.com/office/officeart/2005/8/layout/cycle6"/>
    <dgm:cxn modelId="{D2DE68B4-496E-4696-AE9C-CCE266398626}" type="presOf" srcId="{9EF3E8FE-EF23-451B-88A5-D5A3D4672D41}" destId="{EC5CCC22-55F3-4AA8-84A5-DA8341115A1D}" srcOrd="0" destOrd="0" presId="urn:microsoft.com/office/officeart/2005/8/layout/cycle6"/>
    <dgm:cxn modelId="{49DD901D-CF78-44C5-8946-EFE3E4F8C4F1}" type="presOf" srcId="{6F9508F5-2872-4F50-AFA5-98477CB83133}" destId="{465B1C58-9AB1-47CB-A513-4CB5BB0D9C72}" srcOrd="0" destOrd="0" presId="urn:microsoft.com/office/officeart/2005/8/layout/cycle6"/>
    <dgm:cxn modelId="{970197D6-BA1B-4A90-A7AA-DBBABA80878C}" srcId="{D317AC4B-7DCD-4E80-A025-658600BC26BD}" destId="{7636FDB6-3A77-46A6-A501-029FB5EC4776}" srcOrd="4" destOrd="0" parTransId="{2B3AD969-BF25-40B9-A2E0-196925B5C611}" sibTransId="{C0A2C1CF-382E-4926-AD9D-483709AE6897}"/>
    <dgm:cxn modelId="{705C5A72-2F07-483C-9F76-70D9B333AEB4}" type="presParOf" srcId="{65A0744B-A679-4D53-B950-62F523264B31}" destId="{8FB5B7D6-19BE-4DC2-ADF3-0FFED8323EB6}" srcOrd="0" destOrd="0" presId="urn:microsoft.com/office/officeart/2005/8/layout/cycle6"/>
    <dgm:cxn modelId="{2A94C3BE-048A-400E-B15B-28C9D6F82A93}" type="presParOf" srcId="{65A0744B-A679-4D53-B950-62F523264B31}" destId="{6AE0CA55-5CFD-4DDF-84D0-D94DCCA596DB}" srcOrd="1" destOrd="0" presId="urn:microsoft.com/office/officeart/2005/8/layout/cycle6"/>
    <dgm:cxn modelId="{DC0F4BCD-633C-43F7-B52D-E534F79FE7B1}" type="presParOf" srcId="{65A0744B-A679-4D53-B950-62F523264B31}" destId="{E90FC60C-9AF6-430C-9694-83E460602FB7}" srcOrd="2" destOrd="0" presId="urn:microsoft.com/office/officeart/2005/8/layout/cycle6"/>
    <dgm:cxn modelId="{A5D271B0-E057-437E-9572-BF8914A5815A}" type="presParOf" srcId="{65A0744B-A679-4D53-B950-62F523264B31}" destId="{465B1C58-9AB1-47CB-A513-4CB5BB0D9C72}" srcOrd="3" destOrd="0" presId="urn:microsoft.com/office/officeart/2005/8/layout/cycle6"/>
    <dgm:cxn modelId="{F7DE9035-CBEF-4FC1-94DA-3E6AA08F407E}" type="presParOf" srcId="{65A0744B-A679-4D53-B950-62F523264B31}" destId="{961AED19-78A5-465D-BD31-D7E6C3AAD2A7}" srcOrd="4" destOrd="0" presId="urn:microsoft.com/office/officeart/2005/8/layout/cycle6"/>
    <dgm:cxn modelId="{F6DEE77B-346C-4B19-91EC-D11D3BBBF5C1}" type="presParOf" srcId="{65A0744B-A679-4D53-B950-62F523264B31}" destId="{13417D42-AA95-4844-9FD8-E3C854A1A55F}" srcOrd="5" destOrd="0" presId="urn:microsoft.com/office/officeart/2005/8/layout/cycle6"/>
    <dgm:cxn modelId="{10B7D846-F015-47E5-B5DC-2D1E9540686E}" type="presParOf" srcId="{65A0744B-A679-4D53-B950-62F523264B31}" destId="{936B9B31-14CD-418B-B024-532264635977}" srcOrd="6" destOrd="0" presId="urn:microsoft.com/office/officeart/2005/8/layout/cycle6"/>
    <dgm:cxn modelId="{FF76CD67-18BD-4F58-B57D-29CBDA04FFBE}" type="presParOf" srcId="{65A0744B-A679-4D53-B950-62F523264B31}" destId="{F387E218-28E6-48C9-A3AD-AD6BFD1A8964}" srcOrd="7" destOrd="0" presId="urn:microsoft.com/office/officeart/2005/8/layout/cycle6"/>
    <dgm:cxn modelId="{99CFC3D0-B0C1-4002-A9A6-E286488A61CB}" type="presParOf" srcId="{65A0744B-A679-4D53-B950-62F523264B31}" destId="{8D8B0AD9-16C4-4D3D-B041-4A662ECE1A8D}" srcOrd="8" destOrd="0" presId="urn:microsoft.com/office/officeart/2005/8/layout/cycle6"/>
    <dgm:cxn modelId="{DA547756-D937-41D1-BCA9-53001F72DA41}" type="presParOf" srcId="{65A0744B-A679-4D53-B950-62F523264B31}" destId="{26999575-2DDD-4C81-8ED0-E0DA2C9C88B7}" srcOrd="9" destOrd="0" presId="urn:microsoft.com/office/officeart/2005/8/layout/cycle6"/>
    <dgm:cxn modelId="{2A74A0E3-6275-4716-B02C-0BCE0DD314B5}" type="presParOf" srcId="{65A0744B-A679-4D53-B950-62F523264B31}" destId="{1E9291AC-D4E5-4AB8-93A1-2224EC3535C4}" srcOrd="10" destOrd="0" presId="urn:microsoft.com/office/officeart/2005/8/layout/cycle6"/>
    <dgm:cxn modelId="{3710609E-9B14-4E28-A8DB-A18A8B749DA1}" type="presParOf" srcId="{65A0744B-A679-4D53-B950-62F523264B31}" destId="{69C34A41-9C6E-4EC5-B27F-1936053E411F}" srcOrd="11" destOrd="0" presId="urn:microsoft.com/office/officeart/2005/8/layout/cycle6"/>
    <dgm:cxn modelId="{1E7D015E-DEBB-4B66-B221-F7EF0B112A99}" type="presParOf" srcId="{65A0744B-A679-4D53-B950-62F523264B31}" destId="{68BEEB63-1A07-4A48-A030-248E7ADDB56F}" srcOrd="12" destOrd="0" presId="urn:microsoft.com/office/officeart/2005/8/layout/cycle6"/>
    <dgm:cxn modelId="{0849FAE9-2C2C-4447-A559-71C97DFE1190}" type="presParOf" srcId="{65A0744B-A679-4D53-B950-62F523264B31}" destId="{551C3D94-77F8-49B6-8989-35B4698A33F9}" srcOrd="13" destOrd="0" presId="urn:microsoft.com/office/officeart/2005/8/layout/cycle6"/>
    <dgm:cxn modelId="{9D1E0D01-20C0-455F-9E59-6F1291ED6E83}" type="presParOf" srcId="{65A0744B-A679-4D53-B950-62F523264B31}" destId="{745D1784-6373-4149-9774-C79EACC58936}" srcOrd="14" destOrd="0" presId="urn:microsoft.com/office/officeart/2005/8/layout/cycle6"/>
    <dgm:cxn modelId="{0A17C033-7A4C-4900-9B29-5BB67F8D1137}" type="presParOf" srcId="{65A0744B-A679-4D53-B950-62F523264B31}" destId="{CD38DB41-B42F-4EAE-849A-99DBF18D5B68}" srcOrd="15" destOrd="0" presId="urn:microsoft.com/office/officeart/2005/8/layout/cycle6"/>
    <dgm:cxn modelId="{4F58C127-DDA6-41AA-9CBF-51C95EDFB9DB}" type="presParOf" srcId="{65A0744B-A679-4D53-B950-62F523264B31}" destId="{58AFE8A0-3EAE-4AEA-ADD8-5A0059070EA4}" srcOrd="16" destOrd="0" presId="urn:microsoft.com/office/officeart/2005/8/layout/cycle6"/>
    <dgm:cxn modelId="{C12DD57A-814C-4A17-931D-025113F55696}" type="presParOf" srcId="{65A0744B-A679-4D53-B950-62F523264B31}" destId="{EC5CCC22-55F3-4AA8-84A5-DA8341115A1D}" srcOrd="17" destOrd="0" presId="urn:microsoft.com/office/officeart/2005/8/layout/cycle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FCA0CA-329C-49AF-8797-885E3DE474EE}" type="doc">
      <dgm:prSet loTypeId="urn:microsoft.com/office/officeart/2005/8/layout/cycle4" loCatId="matrix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9F00609-71D1-4F10-831E-FCBD3C4F146A}">
      <dgm:prSet phldrT="[Texte]" custT="1"/>
      <dgm:spPr>
        <a:solidFill>
          <a:srgbClr val="213A8F"/>
        </a:solidFill>
        <a:ln w="127000">
          <a:solidFill>
            <a:srgbClr val="F1DE1E"/>
          </a:solidFill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50000"/>
            </a:lnSpc>
          </a:pPr>
          <a:r>
            <a:rPr lang="fr-FR" sz="2800" b="1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OPTIMISATION DE LA CHARGE FINANCIERE</a:t>
          </a:r>
        </a:p>
        <a:p>
          <a:pPr>
            <a:lnSpc>
              <a:spcPct val="150000"/>
            </a:lnSpc>
          </a:pPr>
          <a:endParaRPr lang="fr-FR" sz="20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50000"/>
            </a:lnSpc>
          </a:pPr>
          <a:endParaRPr lang="fr-F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E25127-0B9A-414D-9A74-1F5C38AAA897}" type="parTrans" cxnId="{0A44AD01-9701-4256-8E4D-1D98A085E912}">
      <dgm:prSet/>
      <dgm:spPr/>
      <dgm:t>
        <a:bodyPr/>
        <a:lstStyle/>
        <a:p>
          <a:endParaRPr lang="fr-FR"/>
        </a:p>
      </dgm:t>
    </dgm:pt>
    <dgm:pt modelId="{E614549B-D0C4-44E7-A6A7-16482A74C434}" type="sibTrans" cxnId="{0A44AD01-9701-4256-8E4D-1D98A085E912}">
      <dgm:prSet/>
      <dgm:spPr/>
      <dgm:t>
        <a:bodyPr/>
        <a:lstStyle/>
        <a:p>
          <a:endParaRPr lang="fr-FR"/>
        </a:p>
      </dgm:t>
    </dgm:pt>
    <dgm:pt modelId="{15F1EF7F-A735-4AE2-AD71-BA05E3A68850}">
      <dgm:prSet phldrT="[Texte]" custT="1"/>
      <dgm:spPr>
        <a:solidFill>
          <a:srgbClr val="213A8F"/>
        </a:solidFill>
        <a:ln w="127000">
          <a:solidFill>
            <a:srgbClr val="F1DE1E"/>
          </a:solidFill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50000"/>
            </a:lnSpc>
          </a:pPr>
          <a:r>
            <a:rPr lang="fr-FR" sz="2800" b="1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DEVELOPPEMENT DE L’OFFRE DE SERVICES</a:t>
          </a:r>
        </a:p>
        <a:p>
          <a:pPr>
            <a:lnSpc>
              <a:spcPct val="150000"/>
            </a:lnSpc>
          </a:pPr>
          <a:endParaRPr lang="fr-FR" sz="20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90000"/>
            </a:lnSpc>
          </a:pPr>
          <a:endParaRPr lang="fr-F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A9C68B-4C68-439F-BC7B-63B87315EF5E}" type="parTrans" cxnId="{27AF9537-59EB-444F-B030-0894AA4D6059}">
      <dgm:prSet/>
      <dgm:spPr/>
      <dgm:t>
        <a:bodyPr/>
        <a:lstStyle/>
        <a:p>
          <a:endParaRPr lang="fr-FR"/>
        </a:p>
      </dgm:t>
    </dgm:pt>
    <dgm:pt modelId="{8BB1F763-C26F-4E13-9139-89A861759C79}" type="sibTrans" cxnId="{27AF9537-59EB-444F-B030-0894AA4D6059}">
      <dgm:prSet/>
      <dgm:spPr/>
      <dgm:t>
        <a:bodyPr/>
        <a:lstStyle/>
        <a:p>
          <a:endParaRPr lang="fr-FR"/>
        </a:p>
      </dgm:t>
    </dgm:pt>
    <dgm:pt modelId="{3A035379-713C-4B12-AC85-CC49116372FC}">
      <dgm:prSet phldrT="[Texte]" custT="1"/>
      <dgm:spPr>
        <a:solidFill>
          <a:schemeClr val="tx1">
            <a:alpha val="90000"/>
          </a:schemeClr>
        </a:solidFill>
        <a:ln w="127000">
          <a:solidFill>
            <a:srgbClr val="F1DE1E"/>
          </a:solidFill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10000"/>
            </a:lnSpc>
            <a:spcBef>
              <a:spcPts val="1200"/>
            </a:spcBef>
            <a:spcAft>
              <a:spcPts val="1200"/>
            </a:spcAft>
          </a:pPr>
          <a:r>
            <a:rPr lang="fr-FR" sz="2000" b="1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Appui aux tâches communales de sécurité publique</a:t>
          </a:r>
          <a:endParaRPr lang="fr-FR" sz="20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706A4E-ADB3-4996-A15E-00DCF600F0ED}" type="parTrans" cxnId="{F1BF2BA3-13CA-4FC3-A459-02312D914D99}">
      <dgm:prSet/>
      <dgm:spPr/>
      <dgm:t>
        <a:bodyPr/>
        <a:lstStyle/>
        <a:p>
          <a:endParaRPr lang="fr-FR"/>
        </a:p>
      </dgm:t>
    </dgm:pt>
    <dgm:pt modelId="{2FF5AFCD-71B7-4E98-BD7F-C746B9DA313C}" type="sibTrans" cxnId="{F1BF2BA3-13CA-4FC3-A459-02312D914D99}">
      <dgm:prSet/>
      <dgm:spPr/>
      <dgm:t>
        <a:bodyPr/>
        <a:lstStyle/>
        <a:p>
          <a:endParaRPr lang="fr-FR"/>
        </a:p>
      </dgm:t>
    </dgm:pt>
    <dgm:pt modelId="{ED84388F-EA1F-46E4-B665-28B10C08CBD7}">
      <dgm:prSet phldrT="[Texte]" custT="1"/>
      <dgm:spPr>
        <a:solidFill>
          <a:srgbClr val="213A8F"/>
        </a:solidFill>
        <a:ln w="127000">
          <a:solidFill>
            <a:srgbClr val="F1DE1E"/>
          </a:solidFill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50000"/>
            </a:lnSpc>
            <a:spcBef>
              <a:spcPts val="600"/>
            </a:spcBef>
            <a:spcAft>
              <a:spcPts val="600"/>
            </a:spcAft>
          </a:pPr>
          <a:r>
            <a:rPr lang="fr-FR" sz="20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</a:p>
        <a:p>
          <a:pPr>
            <a:lnSpc>
              <a:spcPct val="150000"/>
            </a:lnSpc>
            <a:spcBef>
              <a:spcPts val="600"/>
            </a:spcBef>
            <a:spcAft>
              <a:spcPts val="600"/>
            </a:spcAft>
          </a:pPr>
          <a:endParaRPr lang="fr-FR" sz="20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50000"/>
            </a:lnSpc>
            <a:spcBef>
              <a:spcPts val="600"/>
            </a:spcBef>
            <a:spcAft>
              <a:spcPts val="600"/>
            </a:spcAft>
          </a:pPr>
          <a:endParaRPr lang="fr-FR" sz="20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50000"/>
            </a:lnSpc>
            <a:spcBef>
              <a:spcPts val="600"/>
            </a:spcBef>
            <a:spcAft>
              <a:spcPts val="600"/>
            </a:spcAft>
          </a:pPr>
          <a:r>
            <a:rPr lang="fr-FR" sz="2800" b="1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MODERNISATION DU RYTHME DE TRAVAIL</a:t>
          </a:r>
          <a:endParaRPr lang="fr-FR" sz="28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756858-681B-42FA-B763-2BFB4EFA3B29}" type="parTrans" cxnId="{B742A780-C495-4F7F-9042-3E0600D0C81D}">
      <dgm:prSet/>
      <dgm:spPr/>
      <dgm:t>
        <a:bodyPr/>
        <a:lstStyle/>
        <a:p>
          <a:endParaRPr lang="fr-FR"/>
        </a:p>
      </dgm:t>
    </dgm:pt>
    <dgm:pt modelId="{780B7FD0-C5D5-46D0-A46D-91FD4498EDB0}" type="sibTrans" cxnId="{B742A780-C495-4F7F-9042-3E0600D0C81D}">
      <dgm:prSet/>
      <dgm:spPr/>
      <dgm:t>
        <a:bodyPr/>
        <a:lstStyle/>
        <a:p>
          <a:endParaRPr lang="fr-FR"/>
        </a:p>
      </dgm:t>
    </dgm:pt>
    <dgm:pt modelId="{462BAD2B-A156-4926-8311-C49639C13633}">
      <dgm:prSet phldrT="[Texte]" custT="1"/>
      <dgm:spPr>
        <a:solidFill>
          <a:schemeClr val="tx1">
            <a:alpha val="90000"/>
          </a:schemeClr>
        </a:solidFill>
        <a:ln w="127000">
          <a:solidFill>
            <a:srgbClr val="F1DE1E"/>
          </a:solidFill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gm:spPr>
      <dgm:t>
        <a:bodyPr anchor="b" anchorCtr="0"/>
        <a:lstStyle/>
        <a:p>
          <a:pPr>
            <a:lnSpc>
              <a:spcPct val="110000"/>
            </a:lnSpc>
            <a:spcBef>
              <a:spcPts val="1200"/>
            </a:spcBef>
            <a:spcAft>
              <a:spcPts val="1200"/>
            </a:spcAft>
          </a:pPr>
          <a:r>
            <a:rPr lang="fr-FR" sz="2000" b="1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Tournus Police Secours à 6 unités</a:t>
          </a:r>
          <a:endParaRPr lang="fr-FR" sz="20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1A4489-D909-4677-8BCC-DA537B719CD9}" type="parTrans" cxnId="{DF066B22-BC76-4133-8454-5834ABE527AD}">
      <dgm:prSet/>
      <dgm:spPr/>
      <dgm:t>
        <a:bodyPr/>
        <a:lstStyle/>
        <a:p>
          <a:endParaRPr lang="fr-FR"/>
        </a:p>
      </dgm:t>
    </dgm:pt>
    <dgm:pt modelId="{4E288B37-D4ED-4862-BC3B-C8A6177E9868}" type="sibTrans" cxnId="{DF066B22-BC76-4133-8454-5834ABE527AD}">
      <dgm:prSet/>
      <dgm:spPr/>
      <dgm:t>
        <a:bodyPr/>
        <a:lstStyle/>
        <a:p>
          <a:endParaRPr lang="fr-FR"/>
        </a:p>
      </dgm:t>
    </dgm:pt>
    <dgm:pt modelId="{73677AA7-426F-4D79-84FA-0DCECBEE02C2}">
      <dgm:prSet phldrT="[Texte]" custT="1"/>
      <dgm:spPr>
        <a:solidFill>
          <a:srgbClr val="213A8F"/>
        </a:solidFill>
        <a:ln w="127000">
          <a:solidFill>
            <a:srgbClr val="F1DE1E"/>
          </a:solidFill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50000"/>
            </a:lnSpc>
            <a:spcBef>
              <a:spcPts val="600"/>
            </a:spcBef>
            <a:spcAft>
              <a:spcPts val="600"/>
            </a:spcAft>
          </a:pPr>
          <a:endParaRPr lang="fr-FR" sz="20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50000"/>
            </a:lnSpc>
            <a:spcBef>
              <a:spcPts val="600"/>
            </a:spcBef>
            <a:spcAft>
              <a:spcPts val="600"/>
            </a:spcAft>
          </a:pPr>
          <a:endParaRPr lang="fr-FR" sz="20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50000"/>
            </a:lnSpc>
            <a:spcBef>
              <a:spcPts val="600"/>
            </a:spcBef>
            <a:spcAft>
              <a:spcPts val="600"/>
            </a:spcAft>
          </a:pPr>
          <a:endParaRPr lang="fr-FR" sz="20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50000"/>
            </a:lnSpc>
            <a:spcBef>
              <a:spcPts val="600"/>
            </a:spcBef>
            <a:spcAft>
              <a:spcPts val="600"/>
            </a:spcAft>
          </a:pPr>
          <a:r>
            <a:rPr lang="fr-FR" sz="2800" b="1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AMELIORATION DE L’OUTIL DE TRAVAIL</a:t>
          </a:r>
          <a:endParaRPr lang="fr-FR" sz="28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491C9E-48DD-4DFF-88DC-648915C33B3A}" type="parTrans" cxnId="{C357D0CF-F796-420E-8CE0-BFDBB66DE0E6}">
      <dgm:prSet/>
      <dgm:spPr/>
      <dgm:t>
        <a:bodyPr/>
        <a:lstStyle/>
        <a:p>
          <a:endParaRPr lang="fr-FR"/>
        </a:p>
      </dgm:t>
    </dgm:pt>
    <dgm:pt modelId="{7F8EFFD4-EB93-4454-B162-C4990FDD6677}" type="sibTrans" cxnId="{C357D0CF-F796-420E-8CE0-BFDBB66DE0E6}">
      <dgm:prSet/>
      <dgm:spPr/>
      <dgm:t>
        <a:bodyPr/>
        <a:lstStyle/>
        <a:p>
          <a:endParaRPr lang="fr-FR"/>
        </a:p>
      </dgm:t>
    </dgm:pt>
    <dgm:pt modelId="{430709FE-B359-4CAD-BB71-8B82D4017BDB}">
      <dgm:prSet phldrT="[Texte]" custT="1"/>
      <dgm:spPr>
        <a:solidFill>
          <a:schemeClr val="tx1">
            <a:alpha val="90000"/>
          </a:schemeClr>
        </a:solidFill>
        <a:ln w="127000">
          <a:solidFill>
            <a:srgbClr val="F1DE1E"/>
          </a:solidFill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gm:spPr>
      <dgm:t>
        <a:bodyPr anchor="b" anchorCtr="0"/>
        <a:lstStyle/>
        <a:p>
          <a:pPr>
            <a:lnSpc>
              <a:spcPct val="110000"/>
            </a:lnSpc>
            <a:spcBef>
              <a:spcPts val="1200"/>
            </a:spcBef>
            <a:spcAft>
              <a:spcPts val="1200"/>
            </a:spcAft>
          </a:pPr>
          <a:r>
            <a:rPr lang="fr-FR" sz="2000" b="1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Renouvèlement du système informatique commun des polices vaudoises</a:t>
          </a:r>
          <a:endParaRPr lang="fr-FR" sz="20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454F97-708E-4502-BE54-2B0AAC31E85A}" type="parTrans" cxnId="{603D569E-D2B5-42DE-92BA-840CB865C8D4}">
      <dgm:prSet/>
      <dgm:spPr/>
      <dgm:t>
        <a:bodyPr/>
        <a:lstStyle/>
        <a:p>
          <a:endParaRPr lang="fr-FR"/>
        </a:p>
      </dgm:t>
    </dgm:pt>
    <dgm:pt modelId="{4668B1E9-ECB8-47D7-A94C-ED650FD94686}" type="sibTrans" cxnId="{603D569E-D2B5-42DE-92BA-840CB865C8D4}">
      <dgm:prSet/>
      <dgm:spPr/>
      <dgm:t>
        <a:bodyPr/>
        <a:lstStyle/>
        <a:p>
          <a:endParaRPr lang="fr-FR"/>
        </a:p>
      </dgm:t>
    </dgm:pt>
    <dgm:pt modelId="{F080BBFB-2599-440F-9D45-CC6AD8FF199F}">
      <dgm:prSet phldrT="[Texte]" custT="1"/>
      <dgm:spPr>
        <a:solidFill>
          <a:schemeClr val="tx1">
            <a:alpha val="90000"/>
          </a:schemeClr>
        </a:solidFill>
        <a:ln w="127000">
          <a:solidFill>
            <a:srgbClr val="F1DE1E"/>
          </a:solidFill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gm:spPr>
      <dgm:t>
        <a:bodyPr anchor="b" anchorCtr="0"/>
        <a:lstStyle/>
        <a:p>
          <a:pPr>
            <a:lnSpc>
              <a:spcPct val="110000"/>
            </a:lnSpc>
            <a:spcBef>
              <a:spcPts val="1200"/>
            </a:spcBef>
            <a:spcAft>
              <a:spcPts val="1200"/>
            </a:spcAft>
          </a:pPr>
          <a:r>
            <a:rPr lang="fr-FR" sz="2000" b="1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Favoriser la souplesse et la flexibilité dans l’organisation du travail</a:t>
          </a:r>
          <a:endParaRPr lang="fr-FR" sz="20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7A752C-4DD7-4CB6-AF76-067E11A6F891}" type="parTrans" cxnId="{858C6A8A-2F96-44FB-B751-7160757145D0}">
      <dgm:prSet/>
      <dgm:spPr/>
      <dgm:t>
        <a:bodyPr/>
        <a:lstStyle/>
        <a:p>
          <a:endParaRPr lang="fr-FR"/>
        </a:p>
      </dgm:t>
    </dgm:pt>
    <dgm:pt modelId="{F1C53A1F-7515-4F47-8177-0763271F0A70}" type="sibTrans" cxnId="{858C6A8A-2F96-44FB-B751-7160757145D0}">
      <dgm:prSet/>
      <dgm:spPr/>
      <dgm:t>
        <a:bodyPr/>
        <a:lstStyle/>
        <a:p>
          <a:endParaRPr lang="fr-FR"/>
        </a:p>
      </dgm:t>
    </dgm:pt>
    <dgm:pt modelId="{C3EB831D-2FBF-4FD3-B729-9CBE77DE2EA9}">
      <dgm:prSet custT="1"/>
      <dgm:spPr>
        <a:solidFill>
          <a:schemeClr val="tx1">
            <a:alpha val="90000"/>
          </a:schemeClr>
        </a:solidFill>
        <a:ln>
          <a:solidFill>
            <a:srgbClr val="F1DE1E"/>
          </a:solidFill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10000"/>
            </a:lnSpc>
            <a:spcBef>
              <a:spcPts val="1200"/>
            </a:spcBef>
            <a:spcAft>
              <a:spcPts val="1200"/>
            </a:spcAft>
          </a:pPr>
          <a:r>
            <a:rPr lang="fr-FR" sz="2000" b="1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Prestations ponctuelles à des communes tierces de la région</a:t>
          </a:r>
          <a:endParaRPr lang="fr-FR" sz="20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A8CF1A-001A-47D6-AA4D-BC1F73181F95}" type="parTrans" cxnId="{78BF995B-A631-461F-8A03-C41330A5AAA5}">
      <dgm:prSet/>
      <dgm:spPr/>
      <dgm:t>
        <a:bodyPr/>
        <a:lstStyle/>
        <a:p>
          <a:endParaRPr lang="fr-FR"/>
        </a:p>
      </dgm:t>
    </dgm:pt>
    <dgm:pt modelId="{66EBF0A7-BDCF-4F3F-8839-606E4FE9E0B8}" type="sibTrans" cxnId="{78BF995B-A631-461F-8A03-C41330A5AAA5}">
      <dgm:prSet/>
      <dgm:spPr/>
      <dgm:t>
        <a:bodyPr/>
        <a:lstStyle/>
        <a:p>
          <a:endParaRPr lang="fr-FR"/>
        </a:p>
      </dgm:t>
    </dgm:pt>
    <dgm:pt modelId="{666FCCC2-2C27-4A2C-8EAE-035185D7633A}">
      <dgm:prSet phldrT="[Texte]" custT="1"/>
      <dgm:spPr>
        <a:solidFill>
          <a:schemeClr val="tx1">
            <a:alpha val="90000"/>
          </a:schemeClr>
        </a:solidFill>
        <a:ln w="127000">
          <a:solidFill>
            <a:srgbClr val="F1DE1E"/>
          </a:solidFill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pPr algn="l">
            <a:lnSpc>
              <a:spcPct val="110000"/>
            </a:lnSpc>
            <a:spcBef>
              <a:spcPts val="1200"/>
            </a:spcBef>
            <a:spcAft>
              <a:spcPts val="1200"/>
            </a:spcAft>
          </a:pPr>
          <a:r>
            <a:rPr lang="fr-FR" sz="2000" b="1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Déploiement de la NPIV</a:t>
          </a:r>
          <a:endParaRPr lang="fr-FR" sz="20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C3DB13-B0F8-42CF-B3DF-A843569F85B9}" type="parTrans" cxnId="{9EA3D9AE-B18F-432B-AAA9-AAAC458F2302}">
      <dgm:prSet/>
      <dgm:spPr/>
      <dgm:t>
        <a:bodyPr/>
        <a:lstStyle/>
        <a:p>
          <a:endParaRPr lang="fr-FR"/>
        </a:p>
      </dgm:t>
    </dgm:pt>
    <dgm:pt modelId="{45A54238-DDA9-4DEF-90A5-4F9ABE743EFC}" type="sibTrans" cxnId="{9EA3D9AE-B18F-432B-AAA9-AAAC458F2302}">
      <dgm:prSet/>
      <dgm:spPr/>
      <dgm:t>
        <a:bodyPr/>
        <a:lstStyle/>
        <a:p>
          <a:endParaRPr lang="fr-FR"/>
        </a:p>
      </dgm:t>
    </dgm:pt>
    <dgm:pt modelId="{893FED66-E1F0-4516-9972-80B31F8E458E}">
      <dgm:prSet custT="1"/>
      <dgm:spPr>
        <a:solidFill>
          <a:schemeClr val="tx1">
            <a:alpha val="90000"/>
          </a:schemeClr>
        </a:solidFill>
        <a:ln>
          <a:solidFill>
            <a:srgbClr val="F1DE1E"/>
          </a:solidFill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pPr algn="l">
            <a:lnSpc>
              <a:spcPct val="110000"/>
            </a:lnSpc>
            <a:spcBef>
              <a:spcPts val="1200"/>
            </a:spcBef>
            <a:spcAft>
              <a:spcPts val="1200"/>
            </a:spcAft>
          </a:pPr>
          <a:r>
            <a:rPr lang="fr-FR" sz="2000" b="1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Intégration potentielle de communes tierces dans l’Association</a:t>
          </a:r>
          <a:endParaRPr lang="fr-FR" sz="20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63EDB6-F01D-4B60-8080-873F41EBB272}" type="parTrans" cxnId="{D7EF8154-40F0-44E7-A3B6-22868411D0AD}">
      <dgm:prSet/>
      <dgm:spPr/>
      <dgm:t>
        <a:bodyPr/>
        <a:lstStyle/>
        <a:p>
          <a:endParaRPr lang="fr-FR"/>
        </a:p>
      </dgm:t>
    </dgm:pt>
    <dgm:pt modelId="{1E74923F-0248-4EE8-8558-392152DA1E6E}" type="sibTrans" cxnId="{D7EF8154-40F0-44E7-A3B6-22868411D0AD}">
      <dgm:prSet/>
      <dgm:spPr/>
      <dgm:t>
        <a:bodyPr/>
        <a:lstStyle/>
        <a:p>
          <a:endParaRPr lang="fr-FR"/>
        </a:p>
      </dgm:t>
    </dgm:pt>
    <dgm:pt modelId="{611DA434-269E-407D-BFFB-B225523754F7}">
      <dgm:prSet phldrT="[Texte]" custT="1"/>
      <dgm:spPr>
        <a:solidFill>
          <a:schemeClr val="tx1">
            <a:alpha val="90000"/>
          </a:schemeClr>
        </a:solidFill>
        <a:ln w="127000">
          <a:solidFill>
            <a:srgbClr val="F1DE1E"/>
          </a:solidFill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gm:spPr>
      <dgm:t>
        <a:bodyPr anchor="b" anchorCtr="0"/>
        <a:lstStyle/>
        <a:p>
          <a:pPr>
            <a:lnSpc>
              <a:spcPct val="110000"/>
            </a:lnSpc>
            <a:spcBef>
              <a:spcPts val="1200"/>
            </a:spcBef>
            <a:spcAft>
              <a:spcPts val="1200"/>
            </a:spcAft>
          </a:pPr>
          <a:r>
            <a:rPr lang="fr-FR" sz="2000" b="1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Agrandissement et transformation de l’Hôtel de police</a:t>
          </a:r>
          <a:endParaRPr lang="fr-FR" sz="2000" b="1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898F97-EF50-4825-BF57-042037DBF91E}" type="sibTrans" cxnId="{48F306FA-BDB5-4F21-9761-BA0BD84E1EDA}">
      <dgm:prSet/>
      <dgm:spPr/>
      <dgm:t>
        <a:bodyPr/>
        <a:lstStyle/>
        <a:p>
          <a:endParaRPr lang="fr-FR"/>
        </a:p>
      </dgm:t>
    </dgm:pt>
    <dgm:pt modelId="{5AFFE949-C9BC-4170-A165-1B686AE63365}" type="parTrans" cxnId="{48F306FA-BDB5-4F21-9761-BA0BD84E1EDA}">
      <dgm:prSet/>
      <dgm:spPr/>
      <dgm:t>
        <a:bodyPr/>
        <a:lstStyle/>
        <a:p>
          <a:endParaRPr lang="fr-FR"/>
        </a:p>
      </dgm:t>
    </dgm:pt>
    <dgm:pt modelId="{CFB6B4DD-2BDE-47FF-9FA5-CB3ADEF878AA}" type="pres">
      <dgm:prSet presAssocID="{4CFCA0CA-329C-49AF-8797-885E3DE474E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B2F22CF-3666-4962-AABB-53B31A97D04F}" type="pres">
      <dgm:prSet presAssocID="{4CFCA0CA-329C-49AF-8797-885E3DE474EE}" presName="children" presStyleCnt="0"/>
      <dgm:spPr/>
    </dgm:pt>
    <dgm:pt modelId="{4BAEE5BB-EA8D-46C1-92DA-CA46427A3F07}" type="pres">
      <dgm:prSet presAssocID="{4CFCA0CA-329C-49AF-8797-885E3DE474EE}" presName="child1group" presStyleCnt="0"/>
      <dgm:spPr/>
    </dgm:pt>
    <dgm:pt modelId="{F1CCF646-A76C-4870-848C-1C9888363040}" type="pres">
      <dgm:prSet presAssocID="{4CFCA0CA-329C-49AF-8797-885E3DE474EE}" presName="child1" presStyleLbl="bgAcc1" presStyleIdx="0" presStyleCnt="4" custScaleX="74791" custScaleY="81783" custLinFactNeighborX="-16315" custLinFactNeighborY="24467"/>
      <dgm:spPr/>
      <dgm:t>
        <a:bodyPr/>
        <a:lstStyle/>
        <a:p>
          <a:endParaRPr lang="fr-FR"/>
        </a:p>
      </dgm:t>
    </dgm:pt>
    <dgm:pt modelId="{317E9CCE-B8C9-4A44-A8CC-9A8A50E5FC4D}" type="pres">
      <dgm:prSet presAssocID="{4CFCA0CA-329C-49AF-8797-885E3DE474E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FE8ACF5-A8FB-428A-AB06-E43308E56235}" type="pres">
      <dgm:prSet presAssocID="{4CFCA0CA-329C-49AF-8797-885E3DE474EE}" presName="child2group" presStyleCnt="0"/>
      <dgm:spPr/>
    </dgm:pt>
    <dgm:pt modelId="{7FE7FD0A-B7B6-4D0E-BA8B-38A45CEA2E6C}" type="pres">
      <dgm:prSet presAssocID="{4CFCA0CA-329C-49AF-8797-885E3DE474EE}" presName="child2" presStyleLbl="bgAcc1" presStyleIdx="1" presStyleCnt="4" custScaleX="74791" custScaleY="81783" custLinFactNeighborX="16315" custLinFactNeighborY="24467"/>
      <dgm:spPr/>
      <dgm:t>
        <a:bodyPr/>
        <a:lstStyle/>
        <a:p>
          <a:endParaRPr lang="fr-FR"/>
        </a:p>
      </dgm:t>
    </dgm:pt>
    <dgm:pt modelId="{B718432F-D2BF-4837-9AD0-FE872A1901A4}" type="pres">
      <dgm:prSet presAssocID="{4CFCA0CA-329C-49AF-8797-885E3DE474E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778EC1C-C4C6-4C5B-9EEE-CF7ABB80A5A9}" type="pres">
      <dgm:prSet presAssocID="{4CFCA0CA-329C-49AF-8797-885E3DE474EE}" presName="child3group" presStyleCnt="0"/>
      <dgm:spPr/>
    </dgm:pt>
    <dgm:pt modelId="{5F773BAA-84E9-4833-8EB9-172AE9759B17}" type="pres">
      <dgm:prSet presAssocID="{4CFCA0CA-329C-49AF-8797-885E3DE474EE}" presName="child3" presStyleLbl="bgAcc1" presStyleIdx="2" presStyleCnt="4" custScaleX="74791" custScaleY="81783" custLinFactNeighborX="16315" custLinFactNeighborY="-26109"/>
      <dgm:spPr/>
      <dgm:t>
        <a:bodyPr/>
        <a:lstStyle/>
        <a:p>
          <a:endParaRPr lang="fr-FR"/>
        </a:p>
      </dgm:t>
    </dgm:pt>
    <dgm:pt modelId="{D9F53A51-4FD5-483A-867E-737C5A32E4B0}" type="pres">
      <dgm:prSet presAssocID="{4CFCA0CA-329C-49AF-8797-885E3DE474E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F0F9A84-17E2-4B69-A0FB-2E2E578BE3E9}" type="pres">
      <dgm:prSet presAssocID="{4CFCA0CA-329C-49AF-8797-885E3DE474EE}" presName="child4group" presStyleCnt="0"/>
      <dgm:spPr/>
    </dgm:pt>
    <dgm:pt modelId="{8BCEF3FE-B84B-4BB7-93CA-2F03718CB7EE}" type="pres">
      <dgm:prSet presAssocID="{4CFCA0CA-329C-49AF-8797-885E3DE474EE}" presName="child4" presStyleLbl="bgAcc1" presStyleIdx="3" presStyleCnt="4" custScaleX="74791" custScaleY="81783" custLinFactNeighborX="-16315" custLinFactNeighborY="-25700"/>
      <dgm:spPr/>
      <dgm:t>
        <a:bodyPr/>
        <a:lstStyle/>
        <a:p>
          <a:endParaRPr lang="fr-FR"/>
        </a:p>
      </dgm:t>
    </dgm:pt>
    <dgm:pt modelId="{333335EB-9F95-4C3A-BE4A-74FC81F7D304}" type="pres">
      <dgm:prSet presAssocID="{4CFCA0CA-329C-49AF-8797-885E3DE474E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CD16CD-433B-4F79-8F34-74CF5BAD672D}" type="pres">
      <dgm:prSet presAssocID="{4CFCA0CA-329C-49AF-8797-885E3DE474EE}" presName="childPlaceholder" presStyleCnt="0"/>
      <dgm:spPr/>
    </dgm:pt>
    <dgm:pt modelId="{58A548C1-61BB-4D32-B059-5DE446496ECE}" type="pres">
      <dgm:prSet presAssocID="{4CFCA0CA-329C-49AF-8797-885E3DE474EE}" presName="circle" presStyleCnt="0"/>
      <dgm:spPr/>
    </dgm:pt>
    <dgm:pt modelId="{3648571E-E2C8-4551-A8C0-BD1924BC5ECC}" type="pres">
      <dgm:prSet presAssocID="{4CFCA0CA-329C-49AF-8797-885E3DE474EE}" presName="quadrant1" presStyleLbl="node1" presStyleIdx="0" presStyleCnt="4" custScaleX="9997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FE75879-0FEC-4377-AB70-58E3F9638A8B}" type="pres">
      <dgm:prSet presAssocID="{4CFCA0CA-329C-49AF-8797-885E3DE474E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035C10-618E-44F2-85F4-157AEFA7D304}" type="pres">
      <dgm:prSet presAssocID="{4CFCA0CA-329C-49AF-8797-885E3DE474E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8DDAD15-5116-4886-BF20-563A3B6C35F1}" type="pres">
      <dgm:prSet presAssocID="{4CFCA0CA-329C-49AF-8797-885E3DE474E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A727E9C-96F3-4DCF-B5F2-BC5E1F61D8DC}" type="pres">
      <dgm:prSet presAssocID="{4CFCA0CA-329C-49AF-8797-885E3DE474EE}" presName="quadrantPlaceholder" presStyleCnt="0"/>
      <dgm:spPr/>
    </dgm:pt>
    <dgm:pt modelId="{D602D274-5D1F-4D02-8D59-7081FE76E4B3}" type="pres">
      <dgm:prSet presAssocID="{4CFCA0CA-329C-49AF-8797-885E3DE474EE}" presName="center1" presStyleLbl="fgShp" presStyleIdx="0" presStyleCnt="2" custScaleX="161738" custScaleY="183386" custLinFactNeighborY="-7951"/>
      <dgm:spPr>
        <a:solidFill>
          <a:srgbClr val="F1DE1E"/>
        </a:solidFill>
        <a:ln w="76200">
          <a:solidFill>
            <a:srgbClr val="F1DE1E"/>
          </a:solidFill>
        </a:ln>
      </dgm:spPr>
      <dgm:t>
        <a:bodyPr/>
        <a:lstStyle/>
        <a:p>
          <a:endParaRPr lang="fr-FR"/>
        </a:p>
      </dgm:t>
    </dgm:pt>
    <dgm:pt modelId="{ECDFE573-F517-4876-B69D-56E2D90A9188}" type="pres">
      <dgm:prSet presAssocID="{4CFCA0CA-329C-49AF-8797-885E3DE474EE}" presName="center2" presStyleLbl="fgShp" presStyleIdx="1" presStyleCnt="2" custScaleX="158831" custScaleY="190880" custLinFactNeighborY="8620"/>
      <dgm:spPr>
        <a:solidFill>
          <a:srgbClr val="F1DE1E"/>
        </a:solidFill>
        <a:ln w="76200">
          <a:solidFill>
            <a:srgbClr val="F1DE1E"/>
          </a:solidFill>
        </a:ln>
      </dgm:spPr>
      <dgm:t>
        <a:bodyPr/>
        <a:lstStyle/>
        <a:p>
          <a:endParaRPr lang="fr-FR"/>
        </a:p>
      </dgm:t>
    </dgm:pt>
  </dgm:ptLst>
  <dgm:cxnLst>
    <dgm:cxn modelId="{D7EF8154-40F0-44E7-A3B6-22868411D0AD}" srcId="{79F00609-71D1-4F10-831E-FCBD3C4F146A}" destId="{893FED66-E1F0-4516-9972-80B31F8E458E}" srcOrd="1" destOrd="0" parTransId="{5463EDB6-F01D-4B60-8080-873F41EBB272}" sibTransId="{1E74923F-0248-4EE8-8558-392152DA1E6E}"/>
    <dgm:cxn modelId="{78BF995B-A631-461F-8A03-C41330A5AAA5}" srcId="{15F1EF7F-A735-4AE2-AD71-BA05E3A68850}" destId="{C3EB831D-2FBF-4FD3-B729-9CBE77DE2EA9}" srcOrd="1" destOrd="0" parTransId="{D5A8CF1A-001A-47D6-AA4D-BC1F73181F95}" sibTransId="{66EBF0A7-BDCF-4F3F-8839-606E4FE9E0B8}"/>
    <dgm:cxn modelId="{C31A9D29-0261-4897-98F5-C2AF977DCDAA}" type="presOf" srcId="{3A035379-713C-4B12-AC85-CC49116372FC}" destId="{B718432F-D2BF-4837-9AD0-FE872A1901A4}" srcOrd="1" destOrd="0" presId="urn:microsoft.com/office/officeart/2005/8/layout/cycle4"/>
    <dgm:cxn modelId="{1F702148-4317-4D6D-BB08-822C32998CD0}" type="presOf" srcId="{ED84388F-EA1F-46E4-B665-28B10C08CBD7}" destId="{C9035C10-618E-44F2-85F4-157AEFA7D304}" srcOrd="0" destOrd="0" presId="urn:microsoft.com/office/officeart/2005/8/layout/cycle4"/>
    <dgm:cxn modelId="{FE637761-E3F2-4875-BFF2-173DE87FE00E}" type="presOf" srcId="{611DA434-269E-407D-BFFB-B225523754F7}" destId="{333335EB-9F95-4C3A-BE4A-74FC81F7D304}" srcOrd="1" destOrd="0" presId="urn:microsoft.com/office/officeart/2005/8/layout/cycle4"/>
    <dgm:cxn modelId="{3613B837-62F6-4D4A-A1F8-5CC8DA5BA05B}" type="presOf" srcId="{666FCCC2-2C27-4A2C-8EAE-035185D7633A}" destId="{F1CCF646-A76C-4870-848C-1C9888363040}" srcOrd="0" destOrd="0" presId="urn:microsoft.com/office/officeart/2005/8/layout/cycle4"/>
    <dgm:cxn modelId="{19406D00-5538-4CD3-9D85-7B32734377F9}" type="presOf" srcId="{462BAD2B-A156-4926-8311-C49639C13633}" destId="{D9F53A51-4FD5-483A-867E-737C5A32E4B0}" srcOrd="1" destOrd="0" presId="urn:microsoft.com/office/officeart/2005/8/layout/cycle4"/>
    <dgm:cxn modelId="{2AB1FB18-F0F8-42A4-9798-9A9C2081159F}" type="presOf" srcId="{79F00609-71D1-4F10-831E-FCBD3C4F146A}" destId="{3648571E-E2C8-4551-A8C0-BD1924BC5ECC}" srcOrd="0" destOrd="0" presId="urn:microsoft.com/office/officeart/2005/8/layout/cycle4"/>
    <dgm:cxn modelId="{40BEB702-C6FE-4F88-8CF1-62F9D2EB231A}" type="presOf" srcId="{893FED66-E1F0-4516-9972-80B31F8E458E}" destId="{317E9CCE-B8C9-4A44-A8CC-9A8A50E5FC4D}" srcOrd="1" destOrd="1" presId="urn:microsoft.com/office/officeart/2005/8/layout/cycle4"/>
    <dgm:cxn modelId="{83515CD8-320A-434A-9EA3-09603A9CE514}" type="presOf" srcId="{C3EB831D-2FBF-4FD3-B729-9CBE77DE2EA9}" destId="{7FE7FD0A-B7B6-4D0E-BA8B-38A45CEA2E6C}" srcOrd="0" destOrd="1" presId="urn:microsoft.com/office/officeart/2005/8/layout/cycle4"/>
    <dgm:cxn modelId="{B742A780-C495-4F7F-9042-3E0600D0C81D}" srcId="{4CFCA0CA-329C-49AF-8797-885E3DE474EE}" destId="{ED84388F-EA1F-46E4-B665-28B10C08CBD7}" srcOrd="2" destOrd="0" parTransId="{57756858-681B-42FA-B763-2BFB4EFA3B29}" sibTransId="{780B7FD0-C5D5-46D0-A46D-91FD4498EDB0}"/>
    <dgm:cxn modelId="{48F306FA-BDB5-4F21-9761-BA0BD84E1EDA}" srcId="{73677AA7-426F-4D79-84FA-0DCECBEE02C2}" destId="{611DA434-269E-407D-BFFB-B225523754F7}" srcOrd="0" destOrd="0" parTransId="{5AFFE949-C9BC-4170-A165-1B686AE63365}" sibTransId="{79898F97-EF50-4825-BF57-042037DBF91E}"/>
    <dgm:cxn modelId="{27AF9537-59EB-444F-B030-0894AA4D6059}" srcId="{4CFCA0CA-329C-49AF-8797-885E3DE474EE}" destId="{15F1EF7F-A735-4AE2-AD71-BA05E3A68850}" srcOrd="1" destOrd="0" parTransId="{EEA9C68B-4C68-439F-BC7B-63B87315EF5E}" sibTransId="{8BB1F763-C26F-4E13-9139-89A861759C79}"/>
    <dgm:cxn modelId="{FC00981A-FBDC-4C1B-B2F7-23262D8E60EB}" type="presOf" srcId="{F080BBFB-2599-440F-9D45-CC6AD8FF199F}" destId="{D9F53A51-4FD5-483A-867E-737C5A32E4B0}" srcOrd="1" destOrd="1" presId="urn:microsoft.com/office/officeart/2005/8/layout/cycle4"/>
    <dgm:cxn modelId="{F1BF2BA3-13CA-4FC3-A459-02312D914D99}" srcId="{15F1EF7F-A735-4AE2-AD71-BA05E3A68850}" destId="{3A035379-713C-4B12-AC85-CC49116372FC}" srcOrd="0" destOrd="0" parTransId="{3F706A4E-ADB3-4996-A15E-00DCF600F0ED}" sibTransId="{2FF5AFCD-71B7-4E98-BD7F-C746B9DA313C}"/>
    <dgm:cxn modelId="{603D569E-D2B5-42DE-92BA-840CB865C8D4}" srcId="{73677AA7-426F-4D79-84FA-0DCECBEE02C2}" destId="{430709FE-B359-4CAD-BB71-8B82D4017BDB}" srcOrd="1" destOrd="0" parTransId="{07454F97-708E-4502-BE54-2B0AAC31E85A}" sibTransId="{4668B1E9-ECB8-47D7-A94C-ED650FD94686}"/>
    <dgm:cxn modelId="{FD0C5C20-9308-4D0A-80BC-8DEF4F009A24}" type="presOf" srcId="{73677AA7-426F-4D79-84FA-0DCECBEE02C2}" destId="{08DDAD15-5116-4886-BF20-563A3B6C35F1}" srcOrd="0" destOrd="0" presId="urn:microsoft.com/office/officeart/2005/8/layout/cycle4"/>
    <dgm:cxn modelId="{8A86A66A-262D-47B0-8837-CEFD9DAD2B7A}" type="presOf" srcId="{893FED66-E1F0-4516-9972-80B31F8E458E}" destId="{F1CCF646-A76C-4870-848C-1C9888363040}" srcOrd="0" destOrd="1" presId="urn:microsoft.com/office/officeart/2005/8/layout/cycle4"/>
    <dgm:cxn modelId="{F5A2C552-68D8-4AB7-934C-5896C0EC3F74}" type="presOf" srcId="{3A035379-713C-4B12-AC85-CC49116372FC}" destId="{7FE7FD0A-B7B6-4D0E-BA8B-38A45CEA2E6C}" srcOrd="0" destOrd="0" presId="urn:microsoft.com/office/officeart/2005/8/layout/cycle4"/>
    <dgm:cxn modelId="{BEC63D49-7E66-4C31-8DDD-02470B3B0832}" type="presOf" srcId="{C3EB831D-2FBF-4FD3-B729-9CBE77DE2EA9}" destId="{B718432F-D2BF-4837-9AD0-FE872A1901A4}" srcOrd="1" destOrd="1" presId="urn:microsoft.com/office/officeart/2005/8/layout/cycle4"/>
    <dgm:cxn modelId="{0440D7A9-C187-476C-B49D-B43D83B51FEA}" type="presOf" srcId="{430709FE-B359-4CAD-BB71-8B82D4017BDB}" destId="{333335EB-9F95-4C3A-BE4A-74FC81F7D304}" srcOrd="1" destOrd="1" presId="urn:microsoft.com/office/officeart/2005/8/layout/cycle4"/>
    <dgm:cxn modelId="{858C6A8A-2F96-44FB-B751-7160757145D0}" srcId="{ED84388F-EA1F-46E4-B665-28B10C08CBD7}" destId="{F080BBFB-2599-440F-9D45-CC6AD8FF199F}" srcOrd="1" destOrd="0" parTransId="{1A7A752C-4DD7-4CB6-AF76-067E11A6F891}" sibTransId="{F1C53A1F-7515-4F47-8177-0763271F0A70}"/>
    <dgm:cxn modelId="{DF066B22-BC76-4133-8454-5834ABE527AD}" srcId="{ED84388F-EA1F-46E4-B665-28B10C08CBD7}" destId="{462BAD2B-A156-4926-8311-C49639C13633}" srcOrd="0" destOrd="0" parTransId="{AA1A4489-D909-4677-8BCC-DA537B719CD9}" sibTransId="{4E288B37-D4ED-4862-BC3B-C8A6177E9868}"/>
    <dgm:cxn modelId="{579A1E45-7E7C-4E66-9B3E-E62848D0217A}" type="presOf" srcId="{462BAD2B-A156-4926-8311-C49639C13633}" destId="{5F773BAA-84E9-4833-8EB9-172AE9759B17}" srcOrd="0" destOrd="0" presId="urn:microsoft.com/office/officeart/2005/8/layout/cycle4"/>
    <dgm:cxn modelId="{72FD2A69-AA82-42CB-A3A9-A5836C35FC0D}" type="presOf" srcId="{611DA434-269E-407D-BFFB-B225523754F7}" destId="{8BCEF3FE-B84B-4BB7-93CA-2F03718CB7EE}" srcOrd="0" destOrd="0" presId="urn:microsoft.com/office/officeart/2005/8/layout/cycle4"/>
    <dgm:cxn modelId="{3C0FB56B-4C7E-430F-BF10-BDEEA15129CE}" type="presOf" srcId="{15F1EF7F-A735-4AE2-AD71-BA05E3A68850}" destId="{2FE75879-0FEC-4377-AB70-58E3F9638A8B}" srcOrd="0" destOrd="0" presId="urn:microsoft.com/office/officeart/2005/8/layout/cycle4"/>
    <dgm:cxn modelId="{8A436A02-CC7A-4629-A6A3-8EC6BEC9DF86}" type="presOf" srcId="{F080BBFB-2599-440F-9D45-CC6AD8FF199F}" destId="{5F773BAA-84E9-4833-8EB9-172AE9759B17}" srcOrd="0" destOrd="1" presId="urn:microsoft.com/office/officeart/2005/8/layout/cycle4"/>
    <dgm:cxn modelId="{B4004C7B-5CFA-4ACB-8455-04EEEECBB18F}" type="presOf" srcId="{430709FE-B359-4CAD-BB71-8B82D4017BDB}" destId="{8BCEF3FE-B84B-4BB7-93CA-2F03718CB7EE}" srcOrd="0" destOrd="1" presId="urn:microsoft.com/office/officeart/2005/8/layout/cycle4"/>
    <dgm:cxn modelId="{0A44AD01-9701-4256-8E4D-1D98A085E912}" srcId="{4CFCA0CA-329C-49AF-8797-885E3DE474EE}" destId="{79F00609-71D1-4F10-831E-FCBD3C4F146A}" srcOrd="0" destOrd="0" parTransId="{29E25127-0B9A-414D-9A74-1F5C38AAA897}" sibTransId="{E614549B-D0C4-44E7-A6A7-16482A74C434}"/>
    <dgm:cxn modelId="{9EA3D9AE-B18F-432B-AAA9-AAAC458F2302}" srcId="{79F00609-71D1-4F10-831E-FCBD3C4F146A}" destId="{666FCCC2-2C27-4A2C-8EAE-035185D7633A}" srcOrd="0" destOrd="0" parTransId="{2DC3DB13-B0F8-42CF-B3DF-A843569F85B9}" sibTransId="{45A54238-DDA9-4DEF-90A5-4F9ABE743EFC}"/>
    <dgm:cxn modelId="{C06B3370-0BC4-4EA0-B4CD-DA3BD5327837}" type="presOf" srcId="{4CFCA0CA-329C-49AF-8797-885E3DE474EE}" destId="{CFB6B4DD-2BDE-47FF-9FA5-CB3ADEF878AA}" srcOrd="0" destOrd="0" presId="urn:microsoft.com/office/officeart/2005/8/layout/cycle4"/>
    <dgm:cxn modelId="{C357D0CF-F796-420E-8CE0-BFDBB66DE0E6}" srcId="{4CFCA0CA-329C-49AF-8797-885E3DE474EE}" destId="{73677AA7-426F-4D79-84FA-0DCECBEE02C2}" srcOrd="3" destOrd="0" parTransId="{F2491C9E-48DD-4DFF-88DC-648915C33B3A}" sibTransId="{7F8EFFD4-EB93-4454-B162-C4990FDD6677}"/>
    <dgm:cxn modelId="{5D1F9828-BA9A-4169-AD89-E436955DB978}" type="presOf" srcId="{666FCCC2-2C27-4A2C-8EAE-035185D7633A}" destId="{317E9CCE-B8C9-4A44-A8CC-9A8A50E5FC4D}" srcOrd="1" destOrd="0" presId="urn:microsoft.com/office/officeart/2005/8/layout/cycle4"/>
    <dgm:cxn modelId="{20A66014-EEDD-456E-946E-EC0E96056F82}" type="presParOf" srcId="{CFB6B4DD-2BDE-47FF-9FA5-CB3ADEF878AA}" destId="{6B2F22CF-3666-4962-AABB-53B31A97D04F}" srcOrd="0" destOrd="0" presId="urn:microsoft.com/office/officeart/2005/8/layout/cycle4"/>
    <dgm:cxn modelId="{2A9FB289-497A-43E4-AE87-9D0C3588D056}" type="presParOf" srcId="{6B2F22CF-3666-4962-AABB-53B31A97D04F}" destId="{4BAEE5BB-EA8D-46C1-92DA-CA46427A3F07}" srcOrd="0" destOrd="0" presId="urn:microsoft.com/office/officeart/2005/8/layout/cycle4"/>
    <dgm:cxn modelId="{D58E8CD0-5811-4EFD-A8C2-412BC1737B08}" type="presParOf" srcId="{4BAEE5BB-EA8D-46C1-92DA-CA46427A3F07}" destId="{F1CCF646-A76C-4870-848C-1C9888363040}" srcOrd="0" destOrd="0" presId="urn:microsoft.com/office/officeart/2005/8/layout/cycle4"/>
    <dgm:cxn modelId="{2BCCDFC8-4811-4DEF-8A1D-58340680590D}" type="presParOf" srcId="{4BAEE5BB-EA8D-46C1-92DA-CA46427A3F07}" destId="{317E9CCE-B8C9-4A44-A8CC-9A8A50E5FC4D}" srcOrd="1" destOrd="0" presId="urn:microsoft.com/office/officeart/2005/8/layout/cycle4"/>
    <dgm:cxn modelId="{A9657A9B-E004-483E-B624-DBE8993E32F8}" type="presParOf" srcId="{6B2F22CF-3666-4962-AABB-53B31A97D04F}" destId="{5FE8ACF5-A8FB-428A-AB06-E43308E56235}" srcOrd="1" destOrd="0" presId="urn:microsoft.com/office/officeart/2005/8/layout/cycle4"/>
    <dgm:cxn modelId="{D60C3D41-EAAB-4A4F-9EE6-384CCA64CDCC}" type="presParOf" srcId="{5FE8ACF5-A8FB-428A-AB06-E43308E56235}" destId="{7FE7FD0A-B7B6-4D0E-BA8B-38A45CEA2E6C}" srcOrd="0" destOrd="0" presId="urn:microsoft.com/office/officeart/2005/8/layout/cycle4"/>
    <dgm:cxn modelId="{50B35FBA-D803-48FE-BC98-D1CD38BF2AEF}" type="presParOf" srcId="{5FE8ACF5-A8FB-428A-AB06-E43308E56235}" destId="{B718432F-D2BF-4837-9AD0-FE872A1901A4}" srcOrd="1" destOrd="0" presId="urn:microsoft.com/office/officeart/2005/8/layout/cycle4"/>
    <dgm:cxn modelId="{B3B6FE5B-F4FB-41BA-8335-7AC4287542ED}" type="presParOf" srcId="{6B2F22CF-3666-4962-AABB-53B31A97D04F}" destId="{8778EC1C-C4C6-4C5B-9EEE-CF7ABB80A5A9}" srcOrd="2" destOrd="0" presId="urn:microsoft.com/office/officeart/2005/8/layout/cycle4"/>
    <dgm:cxn modelId="{818EEE35-1176-423F-8A11-ABF40AE4DCF4}" type="presParOf" srcId="{8778EC1C-C4C6-4C5B-9EEE-CF7ABB80A5A9}" destId="{5F773BAA-84E9-4833-8EB9-172AE9759B17}" srcOrd="0" destOrd="0" presId="urn:microsoft.com/office/officeart/2005/8/layout/cycle4"/>
    <dgm:cxn modelId="{F565BE17-347F-43B2-BEFB-E856E2E8D290}" type="presParOf" srcId="{8778EC1C-C4C6-4C5B-9EEE-CF7ABB80A5A9}" destId="{D9F53A51-4FD5-483A-867E-737C5A32E4B0}" srcOrd="1" destOrd="0" presId="urn:microsoft.com/office/officeart/2005/8/layout/cycle4"/>
    <dgm:cxn modelId="{60857462-DBA6-47F9-89D9-345DBF762E84}" type="presParOf" srcId="{6B2F22CF-3666-4962-AABB-53B31A97D04F}" destId="{9F0F9A84-17E2-4B69-A0FB-2E2E578BE3E9}" srcOrd="3" destOrd="0" presId="urn:microsoft.com/office/officeart/2005/8/layout/cycle4"/>
    <dgm:cxn modelId="{E9483644-2C88-40C3-9D1C-BBEA3F491D0B}" type="presParOf" srcId="{9F0F9A84-17E2-4B69-A0FB-2E2E578BE3E9}" destId="{8BCEF3FE-B84B-4BB7-93CA-2F03718CB7EE}" srcOrd="0" destOrd="0" presId="urn:microsoft.com/office/officeart/2005/8/layout/cycle4"/>
    <dgm:cxn modelId="{F61AAAB5-9200-4372-9D01-2FA591F77AC4}" type="presParOf" srcId="{9F0F9A84-17E2-4B69-A0FB-2E2E578BE3E9}" destId="{333335EB-9F95-4C3A-BE4A-74FC81F7D304}" srcOrd="1" destOrd="0" presId="urn:microsoft.com/office/officeart/2005/8/layout/cycle4"/>
    <dgm:cxn modelId="{3E7FEE5D-366D-44A9-A3CC-39E6108F6446}" type="presParOf" srcId="{6B2F22CF-3666-4962-AABB-53B31A97D04F}" destId="{01CD16CD-433B-4F79-8F34-74CF5BAD672D}" srcOrd="4" destOrd="0" presId="urn:microsoft.com/office/officeart/2005/8/layout/cycle4"/>
    <dgm:cxn modelId="{1AE5CD2C-F21F-4438-8B23-90F2F853866B}" type="presParOf" srcId="{CFB6B4DD-2BDE-47FF-9FA5-CB3ADEF878AA}" destId="{58A548C1-61BB-4D32-B059-5DE446496ECE}" srcOrd="1" destOrd="0" presId="urn:microsoft.com/office/officeart/2005/8/layout/cycle4"/>
    <dgm:cxn modelId="{DF2A0ABF-D075-4B06-90EF-24139E544F73}" type="presParOf" srcId="{58A548C1-61BB-4D32-B059-5DE446496ECE}" destId="{3648571E-E2C8-4551-A8C0-BD1924BC5ECC}" srcOrd="0" destOrd="0" presId="urn:microsoft.com/office/officeart/2005/8/layout/cycle4"/>
    <dgm:cxn modelId="{C1E16532-193A-4D91-9977-47BA27AF781A}" type="presParOf" srcId="{58A548C1-61BB-4D32-B059-5DE446496ECE}" destId="{2FE75879-0FEC-4377-AB70-58E3F9638A8B}" srcOrd="1" destOrd="0" presId="urn:microsoft.com/office/officeart/2005/8/layout/cycle4"/>
    <dgm:cxn modelId="{2607B6DC-AEB8-4431-87E9-71597C0FDC31}" type="presParOf" srcId="{58A548C1-61BB-4D32-B059-5DE446496ECE}" destId="{C9035C10-618E-44F2-85F4-157AEFA7D304}" srcOrd="2" destOrd="0" presId="urn:microsoft.com/office/officeart/2005/8/layout/cycle4"/>
    <dgm:cxn modelId="{5ABF3185-4337-454D-8BCD-751D3A39C44A}" type="presParOf" srcId="{58A548C1-61BB-4D32-B059-5DE446496ECE}" destId="{08DDAD15-5116-4886-BF20-563A3B6C35F1}" srcOrd="3" destOrd="0" presId="urn:microsoft.com/office/officeart/2005/8/layout/cycle4"/>
    <dgm:cxn modelId="{997ABA83-07D1-44CB-ABD5-FBDD56473B96}" type="presParOf" srcId="{58A548C1-61BB-4D32-B059-5DE446496ECE}" destId="{EA727E9C-96F3-4DCF-B5F2-BC5E1F61D8DC}" srcOrd="4" destOrd="0" presId="urn:microsoft.com/office/officeart/2005/8/layout/cycle4"/>
    <dgm:cxn modelId="{976A9A78-27E5-4417-840E-211EEBFDDA54}" type="presParOf" srcId="{CFB6B4DD-2BDE-47FF-9FA5-CB3ADEF878AA}" destId="{D602D274-5D1F-4D02-8D59-7081FE76E4B3}" srcOrd="2" destOrd="0" presId="urn:microsoft.com/office/officeart/2005/8/layout/cycle4"/>
    <dgm:cxn modelId="{C661FEE3-5169-4290-9556-F18B22126DFD}" type="presParOf" srcId="{CFB6B4DD-2BDE-47FF-9FA5-CB3ADEF878AA}" destId="{ECDFE573-F517-4876-B69D-56E2D90A9188}" srcOrd="3" destOrd="0" presId="urn:microsoft.com/office/officeart/2005/8/layout/cycle4"/>
  </dgm:cxnLst>
  <dgm:bg>
    <a:effectLst>
      <a:outerShdw blurRad="635000" dist="38100" dir="16200000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13A2F-BCC1-4A22-AB79-04A31CCC0100}">
      <dsp:nvSpPr>
        <dsp:cNvPr id="0" name=""/>
        <dsp:cNvSpPr/>
      </dsp:nvSpPr>
      <dsp:spPr>
        <a:xfrm>
          <a:off x="13555609" y="56126"/>
          <a:ext cx="91440" cy="5240646"/>
        </a:xfrm>
        <a:custGeom>
          <a:avLst/>
          <a:gdLst/>
          <a:ahLst/>
          <a:cxnLst/>
          <a:rect l="0" t="0" r="0" b="0"/>
          <a:pathLst>
            <a:path>
              <a:moveTo>
                <a:pt x="45720" y="5240646"/>
              </a:moveTo>
              <a:lnTo>
                <a:pt x="45720" y="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AABFC-C7D3-4AF4-8022-B093B0227F03}">
      <dsp:nvSpPr>
        <dsp:cNvPr id="0" name=""/>
        <dsp:cNvSpPr/>
      </dsp:nvSpPr>
      <dsp:spPr>
        <a:xfrm>
          <a:off x="13555609" y="3271663"/>
          <a:ext cx="91440" cy="5164542"/>
        </a:xfrm>
        <a:custGeom>
          <a:avLst/>
          <a:gdLst/>
          <a:ahLst/>
          <a:cxnLst/>
          <a:rect l="0" t="0" r="0" b="0"/>
          <a:pathLst>
            <a:path>
              <a:moveTo>
                <a:pt x="45720" y="5164542"/>
              </a:moveTo>
              <a:lnTo>
                <a:pt x="45720" y="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690292-ABB9-44A1-BE56-2A59CF6BF8AC}">
      <dsp:nvSpPr>
        <dsp:cNvPr id="0" name=""/>
        <dsp:cNvSpPr/>
      </dsp:nvSpPr>
      <dsp:spPr>
        <a:xfrm>
          <a:off x="7920494" y="6411097"/>
          <a:ext cx="5680835" cy="2025118"/>
        </a:xfrm>
        <a:custGeom>
          <a:avLst/>
          <a:gdLst/>
          <a:ahLst/>
          <a:cxnLst/>
          <a:rect l="0" t="0" r="0" b="0"/>
          <a:pathLst>
            <a:path>
              <a:moveTo>
                <a:pt x="0" y="2025118"/>
              </a:moveTo>
              <a:lnTo>
                <a:pt x="5680835" y="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E9FD5-FB41-470B-8728-1FBDD57328E8}">
      <dsp:nvSpPr>
        <dsp:cNvPr id="0" name=""/>
        <dsp:cNvSpPr/>
      </dsp:nvSpPr>
      <dsp:spPr>
        <a:xfrm>
          <a:off x="2233045" y="50253"/>
          <a:ext cx="91440" cy="5246518"/>
        </a:xfrm>
        <a:custGeom>
          <a:avLst/>
          <a:gdLst/>
          <a:ahLst/>
          <a:cxnLst/>
          <a:rect l="0" t="0" r="0" b="0"/>
          <a:pathLst>
            <a:path>
              <a:moveTo>
                <a:pt x="45720" y="5246518"/>
              </a:moveTo>
              <a:lnTo>
                <a:pt x="45720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7CE3AC-0563-46CB-80D4-4DD4C0BF85A5}">
      <dsp:nvSpPr>
        <dsp:cNvPr id="0" name=""/>
        <dsp:cNvSpPr/>
      </dsp:nvSpPr>
      <dsp:spPr>
        <a:xfrm>
          <a:off x="2233045" y="3271663"/>
          <a:ext cx="91440" cy="5164542"/>
        </a:xfrm>
        <a:custGeom>
          <a:avLst/>
          <a:gdLst/>
          <a:ahLst/>
          <a:cxnLst/>
          <a:rect l="0" t="0" r="0" b="0"/>
          <a:pathLst>
            <a:path>
              <a:moveTo>
                <a:pt x="45720" y="5164542"/>
              </a:moveTo>
              <a:lnTo>
                <a:pt x="45720" y="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8013E0-2D18-4454-97C7-2B71E59CB361}">
      <dsp:nvSpPr>
        <dsp:cNvPr id="0" name=""/>
        <dsp:cNvSpPr/>
      </dsp:nvSpPr>
      <dsp:spPr>
        <a:xfrm>
          <a:off x="2278765" y="6411097"/>
          <a:ext cx="5641729" cy="2025118"/>
        </a:xfrm>
        <a:custGeom>
          <a:avLst/>
          <a:gdLst/>
          <a:ahLst/>
          <a:cxnLst/>
          <a:rect l="0" t="0" r="0" b="0"/>
          <a:pathLst>
            <a:path>
              <a:moveTo>
                <a:pt x="5641729" y="2025118"/>
              </a:moveTo>
              <a:lnTo>
                <a:pt x="0" y="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190729-F0FA-4980-8328-9FAE708B64E1}">
      <dsp:nvSpPr>
        <dsp:cNvPr id="0" name=""/>
        <dsp:cNvSpPr/>
      </dsp:nvSpPr>
      <dsp:spPr>
        <a:xfrm>
          <a:off x="7869185" y="56135"/>
          <a:ext cx="91440" cy="5240625"/>
        </a:xfrm>
        <a:custGeom>
          <a:avLst/>
          <a:gdLst/>
          <a:ahLst/>
          <a:cxnLst/>
          <a:rect l="0" t="0" r="0" b="0"/>
          <a:pathLst>
            <a:path>
              <a:moveTo>
                <a:pt x="45720" y="5240625"/>
              </a:moveTo>
              <a:lnTo>
                <a:pt x="45720" y="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8D8E28-49CF-4E4C-B6C5-C9301C12AA84}">
      <dsp:nvSpPr>
        <dsp:cNvPr id="0" name=""/>
        <dsp:cNvSpPr/>
      </dsp:nvSpPr>
      <dsp:spPr>
        <a:xfrm>
          <a:off x="7869185" y="3271653"/>
          <a:ext cx="91440" cy="5164562"/>
        </a:xfrm>
        <a:custGeom>
          <a:avLst/>
          <a:gdLst/>
          <a:ahLst/>
          <a:cxnLst/>
          <a:rect l="0" t="0" r="0" b="0"/>
          <a:pathLst>
            <a:path>
              <a:moveTo>
                <a:pt x="51308" y="5164562"/>
              </a:moveTo>
              <a:lnTo>
                <a:pt x="45720" y="0"/>
              </a:lnTo>
            </a:path>
          </a:pathLst>
        </a:custGeom>
        <a:noFill/>
        <a:ln w="63500" cap="flat" cmpd="sng" algn="ctr">
          <a:noFill/>
          <a:prstDash val="solid"/>
          <a:miter lim="800000"/>
          <a:headEnd type="triangle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0D76D6-A811-44E4-85D2-5CCDD26BCDD6}">
      <dsp:nvSpPr>
        <dsp:cNvPr id="0" name=""/>
        <dsp:cNvSpPr/>
      </dsp:nvSpPr>
      <dsp:spPr>
        <a:xfrm>
          <a:off x="6325920" y="6411107"/>
          <a:ext cx="3189147" cy="2025108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360BF7-4D1A-4895-A9D7-DCD80DE21F2A}">
      <dsp:nvSpPr>
        <dsp:cNvPr id="0" name=""/>
        <dsp:cNvSpPr/>
      </dsp:nvSpPr>
      <dsp:spPr>
        <a:xfrm>
          <a:off x="6680270" y="6747739"/>
          <a:ext cx="3189147" cy="2025108"/>
        </a:xfrm>
        <a:prstGeom prst="roundRect">
          <a:avLst>
            <a:gd name="adj" fmla="val 10000"/>
          </a:avLst>
        </a:prstGeom>
        <a:solidFill>
          <a:srgbClr val="213A8F"/>
        </a:solidFill>
        <a:ln w="63500" cap="flat" cmpd="sng" algn="ctr">
          <a:solidFill>
            <a:srgbClr val="F1DE1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0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Commandant de Police Lavaux</a:t>
          </a:r>
          <a:endParaRPr lang="fr-FR" sz="2800" b="0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9583" y="6807052"/>
        <a:ext cx="3070521" cy="1906482"/>
      </dsp:txXfrm>
    </dsp:sp>
    <dsp:sp modelId="{4B11BD3C-B04F-4A23-A070-F6635559FA62}">
      <dsp:nvSpPr>
        <dsp:cNvPr id="0" name=""/>
        <dsp:cNvSpPr/>
      </dsp:nvSpPr>
      <dsp:spPr>
        <a:xfrm>
          <a:off x="6320332" y="3271653"/>
          <a:ext cx="3189147" cy="2025108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2F753F-DEC4-41D0-A887-7E835C5B189A}">
      <dsp:nvSpPr>
        <dsp:cNvPr id="0" name=""/>
        <dsp:cNvSpPr/>
      </dsp:nvSpPr>
      <dsp:spPr>
        <a:xfrm>
          <a:off x="6674682" y="3608285"/>
          <a:ext cx="3189147" cy="2025108"/>
        </a:xfrm>
        <a:prstGeom prst="roundRect">
          <a:avLst>
            <a:gd name="adj" fmla="val 10000"/>
          </a:avLst>
        </a:prstGeom>
        <a:solidFill>
          <a:srgbClr val="213A8F">
            <a:alpha val="90000"/>
          </a:srgbClr>
        </a:solidFill>
        <a:ln w="63500" cap="flat" cmpd="sng" algn="ctr">
          <a:solidFill>
            <a:srgbClr val="F1DE1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0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Comité de direction</a:t>
          </a:r>
          <a:endParaRPr lang="fr-FR" sz="2800" b="0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3995" y="3667598"/>
        <a:ext cx="3070521" cy="1906482"/>
      </dsp:txXfrm>
    </dsp:sp>
    <dsp:sp modelId="{88EB971A-B439-49FB-AC15-36E86A753D52}">
      <dsp:nvSpPr>
        <dsp:cNvPr id="0" name=""/>
        <dsp:cNvSpPr/>
      </dsp:nvSpPr>
      <dsp:spPr>
        <a:xfrm>
          <a:off x="6320332" y="56135"/>
          <a:ext cx="3189147" cy="2025108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A502BB-1EAA-4B2E-AECC-2C8A995C132E}">
      <dsp:nvSpPr>
        <dsp:cNvPr id="0" name=""/>
        <dsp:cNvSpPr/>
      </dsp:nvSpPr>
      <dsp:spPr>
        <a:xfrm>
          <a:off x="6674682" y="392767"/>
          <a:ext cx="3189147" cy="2025108"/>
        </a:xfrm>
        <a:prstGeom prst="roundRect">
          <a:avLst>
            <a:gd name="adj" fmla="val 10000"/>
          </a:avLst>
        </a:prstGeom>
        <a:solidFill>
          <a:srgbClr val="213A8F">
            <a:alpha val="90000"/>
          </a:srgbClr>
        </a:solidFill>
        <a:ln w="63500" cap="flat" cmpd="sng" algn="ctr">
          <a:solidFill>
            <a:srgbClr val="F1DE1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0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Conseil intercommunal</a:t>
          </a:r>
          <a:endParaRPr lang="fr-FR" sz="2800" b="0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3995" y="452080"/>
        <a:ext cx="3070521" cy="1906482"/>
      </dsp:txXfrm>
    </dsp:sp>
    <dsp:sp modelId="{DE3C1FA3-C4A3-4B24-95E2-AE623563AEEC}">
      <dsp:nvSpPr>
        <dsp:cNvPr id="0" name=""/>
        <dsp:cNvSpPr/>
      </dsp:nvSpPr>
      <dsp:spPr>
        <a:xfrm>
          <a:off x="684191" y="6411097"/>
          <a:ext cx="3189147" cy="2025108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2F29A4-61C2-4BEF-AF7D-E0D4EFC7F49B}">
      <dsp:nvSpPr>
        <dsp:cNvPr id="0" name=""/>
        <dsp:cNvSpPr/>
      </dsp:nvSpPr>
      <dsp:spPr>
        <a:xfrm>
          <a:off x="1038541" y="6747729"/>
          <a:ext cx="3189147" cy="2025108"/>
        </a:xfrm>
        <a:prstGeom prst="roundRect">
          <a:avLst>
            <a:gd name="adj" fmla="val 10000"/>
          </a:avLst>
        </a:prstGeom>
        <a:solidFill>
          <a:srgbClr val="213A8F"/>
        </a:solidFill>
        <a:ln w="63500" cap="flat" cmpd="sng" algn="ctr">
          <a:solidFill>
            <a:srgbClr val="F1DE1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0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Direction opérationnelle élargie</a:t>
          </a:r>
          <a:endParaRPr lang="fr-FR" sz="2800" b="0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97854" y="6807042"/>
        <a:ext cx="3070521" cy="1906482"/>
      </dsp:txXfrm>
    </dsp:sp>
    <dsp:sp modelId="{79EF634D-E3CB-4601-8490-31DBD64AAE5C}">
      <dsp:nvSpPr>
        <dsp:cNvPr id="0" name=""/>
        <dsp:cNvSpPr/>
      </dsp:nvSpPr>
      <dsp:spPr>
        <a:xfrm>
          <a:off x="684191" y="3271663"/>
          <a:ext cx="3189147" cy="2025108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C9359E-80C3-4B5B-8B68-389F1C5D9ADF}">
      <dsp:nvSpPr>
        <dsp:cNvPr id="0" name=""/>
        <dsp:cNvSpPr/>
      </dsp:nvSpPr>
      <dsp:spPr>
        <a:xfrm>
          <a:off x="1038541" y="3608295"/>
          <a:ext cx="3189147" cy="2025108"/>
        </a:xfrm>
        <a:prstGeom prst="roundRect">
          <a:avLst>
            <a:gd name="adj" fmla="val 10000"/>
          </a:avLst>
        </a:prstGeom>
        <a:solidFill>
          <a:srgbClr val="213A8F"/>
        </a:solidFill>
        <a:ln w="63500" cap="flat" cmpd="sng" algn="ctr">
          <a:solidFill>
            <a:srgbClr val="F1DE1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0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Conseil d’Etat et Conseil cantonal de sécurité</a:t>
          </a:r>
          <a:endParaRPr lang="fr-FR" sz="2800" b="0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97854" y="3667608"/>
        <a:ext cx="3070521" cy="1906482"/>
      </dsp:txXfrm>
    </dsp:sp>
    <dsp:sp modelId="{4BB3B4C5-5172-40A2-986A-A7ACEBC0CE29}">
      <dsp:nvSpPr>
        <dsp:cNvPr id="0" name=""/>
        <dsp:cNvSpPr/>
      </dsp:nvSpPr>
      <dsp:spPr>
        <a:xfrm>
          <a:off x="684191" y="50253"/>
          <a:ext cx="3189147" cy="2025108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E66EBD-B9C8-42A0-A88C-CCED084C2B4B}">
      <dsp:nvSpPr>
        <dsp:cNvPr id="0" name=""/>
        <dsp:cNvSpPr/>
      </dsp:nvSpPr>
      <dsp:spPr>
        <a:xfrm>
          <a:off x="1038541" y="386885"/>
          <a:ext cx="3189147" cy="2025108"/>
        </a:xfrm>
        <a:prstGeom prst="roundRect">
          <a:avLst>
            <a:gd name="adj" fmla="val 10000"/>
          </a:avLst>
        </a:prstGeom>
        <a:solidFill>
          <a:srgbClr val="213A8F">
            <a:alpha val="90000"/>
          </a:srgbClr>
        </a:solidFill>
        <a:ln w="63500" cap="flat" cmpd="sng" algn="ctr">
          <a:solidFill>
            <a:srgbClr val="F1DE1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0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Grand Conseil</a:t>
          </a:r>
          <a:endParaRPr lang="fr-FR" sz="2800" b="0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97854" y="446198"/>
        <a:ext cx="3070521" cy="1906482"/>
      </dsp:txXfrm>
    </dsp:sp>
    <dsp:sp modelId="{43495D5F-C9FC-48FA-A230-AA4CA6420A01}">
      <dsp:nvSpPr>
        <dsp:cNvPr id="0" name=""/>
        <dsp:cNvSpPr/>
      </dsp:nvSpPr>
      <dsp:spPr>
        <a:xfrm>
          <a:off x="12006755" y="6411097"/>
          <a:ext cx="3189147" cy="2025108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F91A062-02A6-4344-95BF-673C6C24B2D5}">
      <dsp:nvSpPr>
        <dsp:cNvPr id="0" name=""/>
        <dsp:cNvSpPr/>
      </dsp:nvSpPr>
      <dsp:spPr>
        <a:xfrm>
          <a:off x="12361105" y="6747729"/>
          <a:ext cx="3189147" cy="2025108"/>
        </a:xfrm>
        <a:prstGeom prst="roundRect">
          <a:avLst>
            <a:gd name="adj" fmla="val 10000"/>
          </a:avLst>
        </a:prstGeom>
        <a:solidFill>
          <a:srgbClr val="213A8F"/>
        </a:solidFill>
        <a:ln w="63500" cap="flat" cmpd="sng" algn="ctr">
          <a:solidFill>
            <a:srgbClr val="F1DE1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0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Conférence des Commandants des Polices communales vaudoises</a:t>
          </a:r>
          <a:endParaRPr lang="fr-FR" sz="2400" b="0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420418" y="6807042"/>
        <a:ext cx="3070521" cy="1906482"/>
      </dsp:txXfrm>
    </dsp:sp>
    <dsp:sp modelId="{5247C824-E562-40D5-864C-9CDA3F092FF0}">
      <dsp:nvSpPr>
        <dsp:cNvPr id="0" name=""/>
        <dsp:cNvSpPr/>
      </dsp:nvSpPr>
      <dsp:spPr>
        <a:xfrm>
          <a:off x="12006755" y="3271663"/>
          <a:ext cx="3189147" cy="2025108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3853D5-D141-4913-8092-C8BC2A3E8533}">
      <dsp:nvSpPr>
        <dsp:cNvPr id="0" name=""/>
        <dsp:cNvSpPr/>
      </dsp:nvSpPr>
      <dsp:spPr>
        <a:xfrm>
          <a:off x="12361105" y="3608295"/>
          <a:ext cx="3189147" cy="2025108"/>
        </a:xfrm>
        <a:prstGeom prst="roundRect">
          <a:avLst>
            <a:gd name="adj" fmla="val 10000"/>
          </a:avLst>
        </a:prstGeom>
        <a:solidFill>
          <a:srgbClr val="213A8F"/>
        </a:solidFill>
        <a:ln w="63500" cap="flat" cmpd="sng" algn="ctr">
          <a:solidFill>
            <a:srgbClr val="F1DE1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0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Conférence des Directeurs des Polices communales vaudoises</a:t>
          </a:r>
          <a:endParaRPr lang="fr-FR" sz="2400" b="0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420418" y="3667608"/>
        <a:ext cx="3070521" cy="1906482"/>
      </dsp:txXfrm>
    </dsp:sp>
    <dsp:sp modelId="{4DE39528-6900-4C0E-85E4-E52BCF18B6AE}">
      <dsp:nvSpPr>
        <dsp:cNvPr id="0" name=""/>
        <dsp:cNvSpPr/>
      </dsp:nvSpPr>
      <dsp:spPr>
        <a:xfrm>
          <a:off x="12006755" y="56126"/>
          <a:ext cx="3189147" cy="2025108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D57493D-5BD1-4EAE-9D6E-DF5E2E2C2AA5}">
      <dsp:nvSpPr>
        <dsp:cNvPr id="0" name=""/>
        <dsp:cNvSpPr/>
      </dsp:nvSpPr>
      <dsp:spPr>
        <a:xfrm>
          <a:off x="12361105" y="392758"/>
          <a:ext cx="3189147" cy="2025108"/>
        </a:xfrm>
        <a:prstGeom prst="roundRect">
          <a:avLst>
            <a:gd name="adj" fmla="val 10000"/>
          </a:avLst>
        </a:prstGeom>
        <a:solidFill>
          <a:srgbClr val="213A8F"/>
        </a:solidFill>
        <a:ln w="63500" cap="flat" cmpd="sng" algn="ctr">
          <a:solidFill>
            <a:srgbClr val="F1DE1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0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Conseils communaux et intercommunaux</a:t>
          </a:r>
          <a:endParaRPr lang="fr-FR" sz="2800" b="0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420418" y="452071"/>
        <a:ext cx="3070521" cy="1906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F3AB4-ABC9-4116-A1A2-75FB227EC54D}">
      <dsp:nvSpPr>
        <dsp:cNvPr id="0" name=""/>
        <dsp:cNvSpPr/>
      </dsp:nvSpPr>
      <dsp:spPr>
        <a:xfrm>
          <a:off x="4125548" y="2152191"/>
          <a:ext cx="5147831" cy="514783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500" kern="1200" dirty="0"/>
        </a:p>
      </dsp:txBody>
      <dsp:txXfrm>
        <a:off x="4879430" y="2906073"/>
        <a:ext cx="3640067" cy="3640067"/>
      </dsp:txXfrm>
    </dsp:sp>
    <dsp:sp modelId="{02FFBF97-A2E6-41C4-BEC8-5CB9C23D0B1F}">
      <dsp:nvSpPr>
        <dsp:cNvPr id="0" name=""/>
        <dsp:cNvSpPr/>
      </dsp:nvSpPr>
      <dsp:spPr>
        <a:xfrm>
          <a:off x="5403091" y="18"/>
          <a:ext cx="2573915" cy="25739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latin typeface="Arial" panose="020B0604020202020204" pitchFamily="34" charset="0"/>
              <a:cs typeface="Arial" panose="020B0604020202020204" pitchFamily="34" charset="0"/>
            </a:rPr>
            <a:t>Communes partenaires</a:t>
          </a:r>
          <a:endParaRPr lang="fr-FR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80032" y="376959"/>
        <a:ext cx="1820033" cy="1820033"/>
      </dsp:txXfrm>
    </dsp:sp>
    <dsp:sp modelId="{C0BC33B9-1453-4B7B-93AF-C4949610FDD7}">
      <dsp:nvSpPr>
        <dsp:cNvPr id="0" name=""/>
        <dsp:cNvSpPr/>
      </dsp:nvSpPr>
      <dsp:spPr>
        <a:xfrm>
          <a:off x="8165674" y="1208996"/>
          <a:ext cx="2573915" cy="25739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latin typeface="Arial" panose="020B0604020202020204" pitchFamily="34" charset="0"/>
              <a:cs typeface="Arial" panose="020B0604020202020204" pitchFamily="34" charset="0"/>
            </a:rPr>
            <a:t>Société civile</a:t>
          </a:r>
          <a:endParaRPr lang="fr-FR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42615" y="1585937"/>
        <a:ext cx="1820033" cy="1820033"/>
      </dsp:txXfrm>
    </dsp:sp>
    <dsp:sp modelId="{BADC9324-E324-4050-B9D3-89110BF3B877}">
      <dsp:nvSpPr>
        <dsp:cNvPr id="0" name=""/>
        <dsp:cNvSpPr/>
      </dsp:nvSpPr>
      <dsp:spPr>
        <a:xfrm>
          <a:off x="8856946" y="4142018"/>
          <a:ext cx="2573915" cy="25739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latin typeface="Arial" panose="020B0604020202020204" pitchFamily="34" charset="0"/>
              <a:cs typeface="Arial" panose="020B0604020202020204" pitchFamily="34" charset="0"/>
            </a:rPr>
            <a:t>Tissu économique local</a:t>
          </a:r>
          <a:endParaRPr lang="fr-FR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33887" y="4518959"/>
        <a:ext cx="1820033" cy="1820033"/>
      </dsp:txXfrm>
    </dsp:sp>
    <dsp:sp modelId="{5C64A286-40F1-4071-B33F-1CCC083E5B2E}">
      <dsp:nvSpPr>
        <dsp:cNvPr id="0" name=""/>
        <dsp:cNvSpPr/>
      </dsp:nvSpPr>
      <dsp:spPr>
        <a:xfrm>
          <a:off x="7042104" y="6546118"/>
          <a:ext cx="2573915" cy="25739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latin typeface="Arial" panose="020B0604020202020204" pitchFamily="34" charset="0"/>
              <a:cs typeface="Arial" panose="020B0604020202020204" pitchFamily="34" charset="0"/>
            </a:rPr>
            <a:t>Tribunaux et Ministère public</a:t>
          </a:r>
          <a:endParaRPr lang="fr-FR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19045" y="6923059"/>
        <a:ext cx="1820033" cy="1820033"/>
      </dsp:txXfrm>
    </dsp:sp>
    <dsp:sp modelId="{90354683-12BD-426D-9EB6-A80756AC348D}">
      <dsp:nvSpPr>
        <dsp:cNvPr id="0" name=""/>
        <dsp:cNvSpPr/>
      </dsp:nvSpPr>
      <dsp:spPr>
        <a:xfrm>
          <a:off x="3826439" y="6546118"/>
          <a:ext cx="2573915" cy="25739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latin typeface="Arial" panose="020B0604020202020204" pitchFamily="34" charset="0"/>
              <a:cs typeface="Arial" panose="020B0604020202020204" pitchFamily="34" charset="0"/>
            </a:rPr>
            <a:t>Préfecture</a:t>
          </a:r>
          <a:endParaRPr lang="fr-FR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03380" y="6923059"/>
        <a:ext cx="1820033" cy="1820033"/>
      </dsp:txXfrm>
    </dsp:sp>
    <dsp:sp modelId="{F245FB5C-D999-4F6F-AA4E-1B53CFBF7F9B}">
      <dsp:nvSpPr>
        <dsp:cNvPr id="0" name=""/>
        <dsp:cNvSpPr/>
      </dsp:nvSpPr>
      <dsp:spPr>
        <a:xfrm>
          <a:off x="1939037" y="4142001"/>
          <a:ext cx="2573915" cy="25739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latin typeface="Arial" panose="020B0604020202020204" pitchFamily="34" charset="0"/>
              <a:cs typeface="Arial" panose="020B0604020202020204" pitchFamily="34" charset="0"/>
            </a:rPr>
            <a:t>Services de l’Etat de Vaud</a:t>
          </a:r>
          <a:endParaRPr lang="fr-FR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15978" y="4518942"/>
        <a:ext cx="1820033" cy="1820033"/>
      </dsp:txXfrm>
    </dsp:sp>
    <dsp:sp modelId="{5E5EBD07-9C50-4971-8938-9135AA4380AB}">
      <dsp:nvSpPr>
        <dsp:cNvPr id="0" name=""/>
        <dsp:cNvSpPr/>
      </dsp:nvSpPr>
      <dsp:spPr>
        <a:xfrm>
          <a:off x="2630304" y="1208996"/>
          <a:ext cx="2573915" cy="25739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latin typeface="Arial" panose="020B0604020202020204" pitchFamily="34" charset="0"/>
              <a:cs typeface="Arial" panose="020B0604020202020204" pitchFamily="34" charset="0"/>
            </a:rPr>
            <a:t>Organes de la police coordonnée</a:t>
          </a:r>
          <a:endParaRPr lang="fr-FR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07245" y="1585937"/>
        <a:ext cx="1820033" cy="18200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5B7D6-19BE-4DC2-ADF3-0FFED8323EB6}">
      <dsp:nvSpPr>
        <dsp:cNvPr id="0" name=""/>
        <dsp:cNvSpPr/>
      </dsp:nvSpPr>
      <dsp:spPr>
        <a:xfrm>
          <a:off x="3548232" y="-487632"/>
          <a:ext cx="2213274" cy="22132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0" cap="flat" cmpd="sng" algn="ctr">
          <a:noFill/>
          <a:prstDash val="solid"/>
          <a:miter lim="800000"/>
        </a:ln>
        <a:effectLst>
          <a:outerShdw blurRad="1104900" dist="38100" dir="21540000" sx="101000" sy="101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8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72358" y="-163506"/>
        <a:ext cx="1565022" cy="1565022"/>
      </dsp:txXfrm>
    </dsp:sp>
    <dsp:sp modelId="{E90FC60C-9AF6-430C-9694-83E460602FB7}">
      <dsp:nvSpPr>
        <dsp:cNvPr id="0" name=""/>
        <dsp:cNvSpPr/>
      </dsp:nvSpPr>
      <dsp:spPr>
        <a:xfrm>
          <a:off x="1744224" y="619004"/>
          <a:ext cx="5821290" cy="5821290"/>
        </a:xfrm>
        <a:custGeom>
          <a:avLst/>
          <a:gdLst/>
          <a:ahLst/>
          <a:cxnLst/>
          <a:rect l="0" t="0" r="0" b="0"/>
          <a:pathLst>
            <a:path>
              <a:moveTo>
                <a:pt x="4020437" y="219880"/>
              </a:moveTo>
              <a:arcTo wR="2910645" hR="2910645" stAng="17544807" swAng="395144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5B1C58-9AB1-47CB-A513-4CB5BB0D9C72}">
      <dsp:nvSpPr>
        <dsp:cNvPr id="0" name=""/>
        <dsp:cNvSpPr/>
      </dsp:nvSpPr>
      <dsp:spPr>
        <a:xfrm>
          <a:off x="6068925" y="967690"/>
          <a:ext cx="2213274" cy="2213274"/>
        </a:xfrm>
        <a:prstGeom prst="ellipse">
          <a:avLst/>
        </a:prstGeom>
        <a:blipFill dpi="0" rotWithShape="0">
          <a:blip xmlns:r="http://schemas.openxmlformats.org/officeDocument/2006/relationships" r:embed="rId2"/>
          <a:srcRect/>
          <a:stretch>
            <a:fillRect/>
          </a:stretch>
        </a:blipFill>
        <a:ln w="127000" cap="flat" cmpd="sng" algn="ctr">
          <a:noFill/>
          <a:prstDash val="solid"/>
          <a:miter lim="800000"/>
        </a:ln>
        <a:effectLst>
          <a:outerShdw blurRad="1104900" dist="38100" dir="21540000" sx="101000" sy="101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93051" y="1291816"/>
        <a:ext cx="1565022" cy="1565022"/>
      </dsp:txXfrm>
    </dsp:sp>
    <dsp:sp modelId="{13417D42-AA95-4844-9FD8-E3C854A1A55F}">
      <dsp:nvSpPr>
        <dsp:cNvPr id="0" name=""/>
        <dsp:cNvSpPr/>
      </dsp:nvSpPr>
      <dsp:spPr>
        <a:xfrm>
          <a:off x="1744224" y="619004"/>
          <a:ext cx="5821290" cy="5821290"/>
        </a:xfrm>
        <a:custGeom>
          <a:avLst/>
          <a:gdLst/>
          <a:ahLst/>
          <a:cxnLst/>
          <a:rect l="0" t="0" r="0" b="0"/>
          <a:pathLst>
            <a:path>
              <a:moveTo>
                <a:pt x="5801156" y="2568884"/>
              </a:moveTo>
              <a:arcTo wR="2910645" hR="2910645" stAng="21195415" swAng="809170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6B9B31-14CD-418B-B024-532264635977}">
      <dsp:nvSpPr>
        <dsp:cNvPr id="0" name=""/>
        <dsp:cNvSpPr/>
      </dsp:nvSpPr>
      <dsp:spPr>
        <a:xfrm>
          <a:off x="6068925" y="3878335"/>
          <a:ext cx="2213274" cy="221327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0" cap="flat" cmpd="sng" algn="ctr">
          <a:noFill/>
          <a:prstDash val="solid"/>
          <a:miter lim="800000"/>
        </a:ln>
        <a:effectLst>
          <a:outerShdw blurRad="1104900" dist="38100" dir="21540000" sx="101000" sy="101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8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93051" y="4202461"/>
        <a:ext cx="1565022" cy="1565022"/>
      </dsp:txXfrm>
    </dsp:sp>
    <dsp:sp modelId="{8D8B0AD9-16C4-4D3D-B041-4A662ECE1A8D}">
      <dsp:nvSpPr>
        <dsp:cNvPr id="0" name=""/>
        <dsp:cNvSpPr/>
      </dsp:nvSpPr>
      <dsp:spPr>
        <a:xfrm>
          <a:off x="1744224" y="619004"/>
          <a:ext cx="5821290" cy="5821290"/>
        </a:xfrm>
        <a:custGeom>
          <a:avLst/>
          <a:gdLst/>
          <a:ahLst/>
          <a:cxnLst/>
          <a:rect l="0" t="0" r="0" b="0"/>
          <a:pathLst>
            <a:path>
              <a:moveTo>
                <a:pt x="4321717" y="5456372"/>
              </a:moveTo>
              <a:arcTo wR="2910645" hR="2910645" stAng="3660049" swAng="395144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99575-2DDD-4C81-8ED0-E0DA2C9C88B7}">
      <dsp:nvSpPr>
        <dsp:cNvPr id="0" name=""/>
        <dsp:cNvSpPr/>
      </dsp:nvSpPr>
      <dsp:spPr>
        <a:xfrm>
          <a:off x="3548232" y="5333657"/>
          <a:ext cx="2213274" cy="221327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0" cap="flat" cmpd="sng" algn="ctr">
          <a:noFill/>
          <a:prstDash val="solid"/>
          <a:miter lim="800000"/>
        </a:ln>
        <a:effectLst>
          <a:outerShdw blurRad="1104900" dist="38100" dir="21540000" sx="101000" sy="101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8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72358" y="5657783"/>
        <a:ext cx="1565022" cy="1565022"/>
      </dsp:txXfrm>
    </dsp:sp>
    <dsp:sp modelId="{69C34A41-9C6E-4EC5-B27F-1936053E411F}">
      <dsp:nvSpPr>
        <dsp:cNvPr id="0" name=""/>
        <dsp:cNvSpPr/>
      </dsp:nvSpPr>
      <dsp:spPr>
        <a:xfrm>
          <a:off x="1744224" y="619004"/>
          <a:ext cx="5821290" cy="5821290"/>
        </a:xfrm>
        <a:custGeom>
          <a:avLst/>
          <a:gdLst/>
          <a:ahLst/>
          <a:cxnLst/>
          <a:rect l="0" t="0" r="0" b="0"/>
          <a:pathLst>
            <a:path>
              <a:moveTo>
                <a:pt x="1800853" y="5601410"/>
              </a:moveTo>
              <a:arcTo wR="2910645" hR="2910645" stAng="6744807" swAng="395144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BEEB63-1A07-4A48-A030-248E7ADDB56F}">
      <dsp:nvSpPr>
        <dsp:cNvPr id="0" name=""/>
        <dsp:cNvSpPr/>
      </dsp:nvSpPr>
      <dsp:spPr>
        <a:xfrm>
          <a:off x="1027540" y="3878335"/>
          <a:ext cx="2213274" cy="2213274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0" cap="flat" cmpd="sng" algn="ctr">
          <a:noFill/>
          <a:prstDash val="solid"/>
          <a:miter lim="800000"/>
        </a:ln>
        <a:effectLst>
          <a:outerShdw blurRad="1104900" dist="38100" dir="21540000" sx="101000" sy="101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8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51666" y="4202461"/>
        <a:ext cx="1565022" cy="1565022"/>
      </dsp:txXfrm>
    </dsp:sp>
    <dsp:sp modelId="{745D1784-6373-4149-9774-C79EACC58936}">
      <dsp:nvSpPr>
        <dsp:cNvPr id="0" name=""/>
        <dsp:cNvSpPr/>
      </dsp:nvSpPr>
      <dsp:spPr>
        <a:xfrm>
          <a:off x="1744224" y="619004"/>
          <a:ext cx="5821290" cy="5821290"/>
        </a:xfrm>
        <a:custGeom>
          <a:avLst/>
          <a:gdLst/>
          <a:ahLst/>
          <a:cxnLst/>
          <a:rect l="0" t="0" r="0" b="0"/>
          <a:pathLst>
            <a:path>
              <a:moveTo>
                <a:pt x="20134" y="3252405"/>
              </a:moveTo>
              <a:arcTo wR="2910645" hR="2910645" stAng="10395415" swAng="809170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38DB41-B42F-4EAE-849A-99DBF18D5B68}">
      <dsp:nvSpPr>
        <dsp:cNvPr id="0" name=""/>
        <dsp:cNvSpPr/>
      </dsp:nvSpPr>
      <dsp:spPr>
        <a:xfrm>
          <a:off x="1027540" y="967690"/>
          <a:ext cx="2213274" cy="2213274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0" cap="flat" cmpd="sng" algn="ctr">
          <a:noFill/>
          <a:prstDash val="solid"/>
          <a:miter lim="800000"/>
        </a:ln>
        <a:effectLst>
          <a:outerShdw blurRad="1104900" dist="38100" dir="21540000" sx="101000" sy="101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8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51666" y="1291816"/>
        <a:ext cx="1565022" cy="1565022"/>
      </dsp:txXfrm>
    </dsp:sp>
    <dsp:sp modelId="{EC5CCC22-55F3-4AA8-84A5-DA8341115A1D}">
      <dsp:nvSpPr>
        <dsp:cNvPr id="0" name=""/>
        <dsp:cNvSpPr/>
      </dsp:nvSpPr>
      <dsp:spPr>
        <a:xfrm>
          <a:off x="1744224" y="619004"/>
          <a:ext cx="5821290" cy="5821290"/>
        </a:xfrm>
        <a:custGeom>
          <a:avLst/>
          <a:gdLst/>
          <a:ahLst/>
          <a:cxnLst/>
          <a:rect l="0" t="0" r="0" b="0"/>
          <a:pathLst>
            <a:path>
              <a:moveTo>
                <a:pt x="1499572" y="364917"/>
              </a:moveTo>
              <a:arcTo wR="2910645" hR="2910645" stAng="14460049" swAng="395144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73BAA-84E9-4833-8EB9-172AE9759B17}">
      <dsp:nvSpPr>
        <dsp:cNvPr id="0" name=""/>
        <dsp:cNvSpPr/>
      </dsp:nvSpPr>
      <dsp:spPr>
        <a:xfrm>
          <a:off x="11355737" y="7314788"/>
          <a:ext cx="4319987" cy="3059984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127000" cap="flat" cmpd="sng" algn="ctr">
          <a:solidFill>
            <a:srgbClr val="F1DE1E"/>
          </a:solidFill>
          <a:prstDash val="solid"/>
          <a:miter lim="800000"/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228600" lvl="1" indent="-228600" algn="l" defTabSz="889000">
            <a:lnSpc>
              <a:spcPct val="11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fr-FR" sz="2000" b="1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Tournus Police Secours à 6 unités</a:t>
          </a:r>
          <a:endParaRPr lang="fr-FR" sz="20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11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fr-FR" sz="2000" b="1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Favoriser la souplesse et la flexibilité dans l’organisation du travail</a:t>
          </a:r>
          <a:endParaRPr lang="fr-FR" sz="20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18952" y="8147002"/>
        <a:ext cx="2889554" cy="2160552"/>
      </dsp:txXfrm>
    </dsp:sp>
    <dsp:sp modelId="{8BCEF3FE-B84B-4BB7-93CA-2F03718CB7EE}">
      <dsp:nvSpPr>
        <dsp:cNvPr id="0" name=""/>
        <dsp:cNvSpPr/>
      </dsp:nvSpPr>
      <dsp:spPr>
        <a:xfrm>
          <a:off x="46875" y="7330091"/>
          <a:ext cx="4319987" cy="3059984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127000" cap="flat" cmpd="sng" algn="ctr">
          <a:solidFill>
            <a:srgbClr val="F1DE1E"/>
          </a:solidFill>
          <a:prstDash val="solid"/>
          <a:miter lim="800000"/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228600" lvl="1" indent="-228600" algn="l" defTabSz="889000">
            <a:lnSpc>
              <a:spcPct val="11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fr-FR" sz="2000" b="1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Agrandissement et transformation de l’Hôtel de police</a:t>
          </a:r>
          <a:endParaRPr lang="fr-FR" sz="20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11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fr-FR" sz="2000" b="1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Renouvèlement du système informatique commun des polices vaudoises</a:t>
          </a:r>
          <a:endParaRPr lang="fr-FR" sz="20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093" y="8162305"/>
        <a:ext cx="2889554" cy="2160552"/>
      </dsp:txXfrm>
    </dsp:sp>
    <dsp:sp modelId="{7FE7FD0A-B7B6-4D0E-BA8B-38A45CEA2E6C}">
      <dsp:nvSpPr>
        <dsp:cNvPr id="0" name=""/>
        <dsp:cNvSpPr/>
      </dsp:nvSpPr>
      <dsp:spPr>
        <a:xfrm>
          <a:off x="11355737" y="1256257"/>
          <a:ext cx="4319987" cy="3059984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127000" cap="flat" cmpd="sng" algn="ctr">
          <a:solidFill>
            <a:srgbClr val="F1DE1E"/>
          </a:solidFill>
          <a:prstDash val="solid"/>
          <a:miter lim="800000"/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11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fr-FR" sz="2000" b="1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Appui aux tâches communales de sécurité publique</a:t>
          </a:r>
          <a:endParaRPr lang="fr-FR" sz="20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11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fr-FR" sz="2000" b="1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Prestations ponctuelles à des communes tierces de la région</a:t>
          </a:r>
          <a:endParaRPr lang="fr-FR" sz="20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18952" y="1323475"/>
        <a:ext cx="2889554" cy="2160552"/>
      </dsp:txXfrm>
    </dsp:sp>
    <dsp:sp modelId="{F1CCF646-A76C-4870-848C-1C9888363040}">
      <dsp:nvSpPr>
        <dsp:cNvPr id="0" name=""/>
        <dsp:cNvSpPr/>
      </dsp:nvSpPr>
      <dsp:spPr>
        <a:xfrm>
          <a:off x="46875" y="1256257"/>
          <a:ext cx="4319987" cy="3059984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127000" cap="flat" cmpd="sng" algn="ctr">
          <a:solidFill>
            <a:srgbClr val="F1DE1E"/>
          </a:solidFill>
          <a:prstDash val="solid"/>
          <a:miter lim="800000"/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11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fr-FR" sz="2000" b="1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Déploiement de la NPIV</a:t>
          </a:r>
          <a:endParaRPr lang="fr-FR" sz="20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11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fr-FR" sz="2000" b="1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Intégration potentielle de communes tierces dans l’Association</a:t>
          </a:r>
          <a:endParaRPr lang="fr-FR" sz="20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093" y="1323475"/>
        <a:ext cx="2889554" cy="2160552"/>
      </dsp:txXfrm>
    </dsp:sp>
    <dsp:sp modelId="{3648571E-E2C8-4551-A8C0-BD1924BC5ECC}">
      <dsp:nvSpPr>
        <dsp:cNvPr id="0" name=""/>
        <dsp:cNvSpPr/>
      </dsp:nvSpPr>
      <dsp:spPr>
        <a:xfrm>
          <a:off x="2682144" y="666470"/>
          <a:ext cx="5061623" cy="5062838"/>
        </a:xfrm>
        <a:prstGeom prst="pieWedge">
          <a:avLst/>
        </a:prstGeom>
        <a:solidFill>
          <a:srgbClr val="213A8F"/>
        </a:solidFill>
        <a:ln w="127000" cap="flat" cmpd="sng" algn="ctr">
          <a:solidFill>
            <a:srgbClr val="F1DE1E"/>
          </a:solidFill>
          <a:prstDash val="solid"/>
          <a:miter lim="800000"/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OPTIMISATION DE LA CHARGE FINANCIERE</a:t>
          </a:r>
        </a:p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fr-FR" sz="20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fr-F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64659" y="2149341"/>
        <a:ext cx="3579108" cy="3579967"/>
      </dsp:txXfrm>
    </dsp:sp>
    <dsp:sp modelId="{2FE75879-0FEC-4377-AB70-58E3F9638A8B}">
      <dsp:nvSpPr>
        <dsp:cNvPr id="0" name=""/>
        <dsp:cNvSpPr/>
      </dsp:nvSpPr>
      <dsp:spPr>
        <a:xfrm rot="5400000">
          <a:off x="7978224" y="666470"/>
          <a:ext cx="5062838" cy="5062838"/>
        </a:xfrm>
        <a:prstGeom prst="pieWedge">
          <a:avLst/>
        </a:prstGeom>
        <a:solidFill>
          <a:srgbClr val="213A8F"/>
        </a:solidFill>
        <a:ln w="127000" cap="flat" cmpd="sng" algn="ctr">
          <a:solidFill>
            <a:srgbClr val="F1DE1E"/>
          </a:solidFill>
          <a:prstDash val="solid"/>
          <a:miter lim="800000"/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DEVELOPPEMENT DE L’OFFRE DE SERVICES</a:t>
          </a:r>
        </a:p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fr-FR" sz="20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7978224" y="2149341"/>
        <a:ext cx="3579967" cy="3579967"/>
      </dsp:txXfrm>
    </dsp:sp>
    <dsp:sp modelId="{C9035C10-618E-44F2-85F4-157AEFA7D304}">
      <dsp:nvSpPr>
        <dsp:cNvPr id="0" name=""/>
        <dsp:cNvSpPr/>
      </dsp:nvSpPr>
      <dsp:spPr>
        <a:xfrm rot="10800000">
          <a:off x="7978224" y="5963158"/>
          <a:ext cx="5062838" cy="5062838"/>
        </a:xfrm>
        <a:prstGeom prst="pieWedge">
          <a:avLst/>
        </a:prstGeom>
        <a:solidFill>
          <a:srgbClr val="213A8F"/>
        </a:solidFill>
        <a:ln w="127000" cap="flat" cmpd="sng" algn="ctr">
          <a:solidFill>
            <a:srgbClr val="F1DE1E"/>
          </a:solidFill>
          <a:prstDash val="solid"/>
          <a:miter lim="800000"/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r>
            <a:rPr lang="fr-FR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</a:p>
        <a:p>
          <a:pPr lvl="0" algn="ctr" defTabSz="889000"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endParaRPr lang="fr-FR" sz="20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endParaRPr lang="fr-FR" sz="20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r>
            <a:rPr lang="fr-FR" sz="2800" b="1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MODERNISATION DU RYTHME DE TRAVAIL</a:t>
          </a:r>
          <a:endParaRPr lang="fr-FR" sz="28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7978224" y="5963158"/>
        <a:ext cx="3579967" cy="3579967"/>
      </dsp:txXfrm>
    </dsp:sp>
    <dsp:sp modelId="{08DDAD15-5116-4886-BF20-563A3B6C35F1}">
      <dsp:nvSpPr>
        <dsp:cNvPr id="0" name=""/>
        <dsp:cNvSpPr/>
      </dsp:nvSpPr>
      <dsp:spPr>
        <a:xfrm rot="16200000">
          <a:off x="2681537" y="5963158"/>
          <a:ext cx="5062838" cy="5062838"/>
        </a:xfrm>
        <a:prstGeom prst="pieWedge">
          <a:avLst/>
        </a:prstGeom>
        <a:solidFill>
          <a:srgbClr val="213A8F"/>
        </a:solidFill>
        <a:ln w="127000" cap="flat" cmpd="sng" algn="ctr">
          <a:solidFill>
            <a:srgbClr val="F1DE1E"/>
          </a:solidFill>
          <a:prstDash val="solid"/>
          <a:miter lim="800000"/>
        </a:ln>
        <a:effectLst>
          <a:outerShdw blurRad="635000" dist="38100" dir="16200000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endParaRPr lang="fr-FR" sz="20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endParaRPr lang="fr-FR" sz="20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endParaRPr lang="fr-FR" sz="20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r>
            <a:rPr lang="fr-FR" sz="2800" b="1" kern="1200" dirty="0" smtClean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rPr>
            <a:t>AMELIORATION DE L’OUTIL DE TRAVAIL</a:t>
          </a:r>
          <a:endParaRPr lang="fr-FR" sz="2800" b="1" kern="1200" dirty="0">
            <a:solidFill>
              <a:srgbClr val="F1DE1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4164408" y="5963158"/>
        <a:ext cx="3579967" cy="3579967"/>
      </dsp:txXfrm>
    </dsp:sp>
    <dsp:sp modelId="{D602D274-5D1F-4D02-8D59-7081FE76E4B3}">
      <dsp:nvSpPr>
        <dsp:cNvPr id="0" name=""/>
        <dsp:cNvSpPr/>
      </dsp:nvSpPr>
      <dsp:spPr>
        <a:xfrm>
          <a:off x="6447690" y="4039312"/>
          <a:ext cx="2827218" cy="2787505"/>
        </a:xfrm>
        <a:prstGeom prst="circularArrow">
          <a:avLst/>
        </a:prstGeom>
        <a:solidFill>
          <a:srgbClr val="F1DE1E"/>
        </a:solidFill>
        <a:ln w="76200" cap="flat" cmpd="sng" algn="ctr">
          <a:solidFill>
            <a:srgbClr val="F1DE1E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DFE573-F517-4876-B69D-56E2D90A9188}">
      <dsp:nvSpPr>
        <dsp:cNvPr id="0" name=""/>
        <dsp:cNvSpPr/>
      </dsp:nvSpPr>
      <dsp:spPr>
        <a:xfrm rot="10800000">
          <a:off x="6473098" y="4818863"/>
          <a:ext cx="2776403" cy="2901415"/>
        </a:xfrm>
        <a:prstGeom prst="circularArrow">
          <a:avLst/>
        </a:prstGeom>
        <a:solidFill>
          <a:srgbClr val="F1DE1E"/>
        </a:solidFill>
        <a:ln w="76200" cap="flat" cmpd="sng" algn="ctr">
          <a:solidFill>
            <a:srgbClr val="F1DE1E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AC47BB2-464D-A54F-9320-5F28B5A67F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E94AC6-08B2-D04B-8693-B8297082DC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CE66C-9694-1C45-99C4-B1081BE4EBA0}" type="datetimeFigureOut">
              <a:rPr lang="fr-FR" smtClean="0"/>
              <a:t>17/06/2024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0E33EB-60D3-334A-B2D6-A119FE052B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905909-B48E-7B41-A53C-919F479E5A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94E36-CEC2-8D47-A09D-505B40A87A6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0013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xfrm>
            <a:off x="1323552" y="3228896"/>
            <a:ext cx="7279535" cy="30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07104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24318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18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62682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19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2636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20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84747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21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88599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22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26568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23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04846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24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28107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25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92765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26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11160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27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74345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25019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28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59837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29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74829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30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1479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31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68345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32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800852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33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21894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35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269214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0921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25706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9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71983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10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93924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12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8689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13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79695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804334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143045" y="6456612"/>
            <a:ext cx="4301543" cy="341064"/>
          </a:xfrm>
          <a:prstGeom prst="rect">
            <a:avLst/>
          </a:prstGeom>
        </p:spPr>
        <p:txBody>
          <a:bodyPr/>
          <a:lstStyle/>
          <a:p>
            <a:fld id="{9F66723A-7D2D-4572-985C-2D89418FE1FF}" type="slidenum">
              <a:rPr lang="fr-CH" smtClean="0"/>
              <a:t>17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569059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1" y="2725977"/>
            <a:ext cx="10015538" cy="9741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E3006D5B-2D4B-F446-B995-4DBF6AA4C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0944" y="4827810"/>
            <a:ext cx="19442112" cy="78295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4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287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859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31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003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Qui</a:t>
            </a:r>
          </a:p>
          <a:p>
            <a:pPr lvl="0"/>
            <a:r>
              <a:rPr lang="fr-FR" dirty="0"/>
              <a:t>Lieu</a:t>
            </a:r>
          </a:p>
          <a:p>
            <a:pPr lvl="0"/>
            <a:r>
              <a:rPr lang="fr-FR" dirty="0"/>
              <a:t>Date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481EB7-B3E2-EB49-B292-5550925905C1}"/>
              </a:ext>
            </a:extLst>
          </p:cNvPr>
          <p:cNvSpPr txBox="1"/>
          <p:nvPr userDrawn="1"/>
        </p:nvSpPr>
        <p:spPr>
          <a:xfrm>
            <a:off x="4599304" y="6705600"/>
            <a:ext cx="1847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8904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2" y="2725977"/>
            <a:ext cx="9377184" cy="1255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6742EFE3-682D-9145-8EB4-C9C48952B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63463" y="2725738"/>
            <a:ext cx="11272837" cy="1024731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07003010-DC81-304E-9DEA-8E3E330B3F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4848686"/>
            <a:ext cx="9330321" cy="6138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1946570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1" y="2725977"/>
            <a:ext cx="6333389" cy="21018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52C524E2-2182-FD4D-9D5A-FCF3D790C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47839" y="2725977"/>
            <a:ext cx="10915650" cy="853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377349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1" y="2725977"/>
            <a:ext cx="9918995" cy="1255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52C524E2-2182-FD4D-9D5A-FCF3D790C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4848687"/>
            <a:ext cx="9349362" cy="6138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B5B24119-57F5-1242-83A4-B15785BA75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462906" y="4848687"/>
            <a:ext cx="9349362" cy="6138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625451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_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1" y="2725977"/>
            <a:ext cx="10015538" cy="9741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E3006D5B-2D4B-F446-B995-4DBF6AA4C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0944" y="4827810"/>
            <a:ext cx="19442112" cy="78295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4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287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859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31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003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Qui</a:t>
            </a:r>
          </a:p>
          <a:p>
            <a:pPr lvl="0"/>
            <a:r>
              <a:rPr lang="fr-FR" dirty="0"/>
              <a:t>Lieu</a:t>
            </a:r>
          </a:p>
          <a:p>
            <a:pPr lvl="0"/>
            <a:r>
              <a:rPr lang="fr-FR" dirty="0"/>
              <a:t>Date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481EB7-B3E2-EB49-B292-5550925905C1}"/>
              </a:ext>
            </a:extLst>
          </p:cNvPr>
          <p:cNvSpPr txBox="1"/>
          <p:nvPr userDrawn="1"/>
        </p:nvSpPr>
        <p:spPr>
          <a:xfrm>
            <a:off x="4599304" y="6705600"/>
            <a:ext cx="1847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038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_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2" y="2725977"/>
            <a:ext cx="9377184" cy="1255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6742EFE3-682D-9145-8EB4-C9C48952B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63463" y="2725738"/>
            <a:ext cx="11272837" cy="10247312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9D459A8D-5991-954D-A9F6-CFEDADB9A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20112" y="4848686"/>
            <a:ext cx="9330321" cy="6138537"/>
          </a:xfrm>
          <a:prstGeom prst="rect">
            <a:avLst/>
          </a:prstGeom>
        </p:spPr>
        <p:txBody>
          <a:bodyPr>
            <a:normAutofit/>
          </a:bodyPr>
          <a:lstStyle>
            <a:lvl1pPr marL="571500" marR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576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_FI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302EC6-4054-9D4A-9389-D8EC4177173A}"/>
              </a:ext>
            </a:extLst>
          </p:cNvPr>
          <p:cNvSpPr/>
          <p:nvPr userDrawn="1"/>
        </p:nvSpPr>
        <p:spPr>
          <a:xfrm>
            <a:off x="613417" y="752387"/>
            <a:ext cx="11578584" cy="12211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9D9F3539-690D-234A-9826-4DE163AF49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2238" y="4625109"/>
            <a:ext cx="10418762" cy="25861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Merci pour votre attention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85FE2EBA-2B40-5C41-B8DC-218D371738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1778" y="7690584"/>
            <a:ext cx="6059487" cy="29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Renseignements:</a:t>
            </a:r>
            <a:br>
              <a:rPr lang="fr-FR" dirty="0"/>
            </a:br>
            <a:r>
              <a:rPr lang="fr-FR" dirty="0"/>
              <a:t>Prénom Nom, Service</a:t>
            </a:r>
            <a:br>
              <a:rPr lang="fr-FR" dirty="0"/>
            </a:br>
            <a:r>
              <a:rPr lang="fr-FR" dirty="0"/>
              <a:t>XXX XXX XX XX</a:t>
            </a:r>
            <a:br>
              <a:rPr lang="fr-FR" dirty="0"/>
            </a:br>
            <a:r>
              <a:rPr lang="fr-FR" dirty="0" err="1"/>
              <a:t>prenom.nom@lutry.ch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FFE785-881A-FF4B-8E88-E2CBBCCFE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7" y="474801"/>
            <a:ext cx="4051006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15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GROS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0E9AC3-54AB-5440-BCD3-85DBEEC651B2}"/>
              </a:ext>
            </a:extLst>
          </p:cNvPr>
          <p:cNvSpPr/>
          <p:nvPr userDrawn="1"/>
        </p:nvSpPr>
        <p:spPr>
          <a:xfrm>
            <a:off x="613417" y="752387"/>
            <a:ext cx="11578584" cy="12211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   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37711CD-96A6-214A-9838-612A47B5F051}"/>
              </a:ext>
            </a:extLst>
          </p:cNvPr>
          <p:cNvCxnSpPr/>
          <p:nvPr userDrawn="1"/>
        </p:nvCxnSpPr>
        <p:spPr>
          <a:xfrm>
            <a:off x="1493378" y="6559826"/>
            <a:ext cx="11667451" cy="0"/>
          </a:xfrm>
          <a:prstGeom prst="line">
            <a:avLst/>
          </a:prstGeom>
          <a:ln w="28575">
            <a:solidFill>
              <a:srgbClr val="C106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15">
            <a:extLst>
              <a:ext uri="{FF2B5EF4-FFF2-40B4-BE49-F238E27FC236}">
                <a16:creationId xmlns:a16="http://schemas.microsoft.com/office/drawing/2014/main" id="{D86FF421-321B-C74A-B780-8C336C1F16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9585" y="4526234"/>
            <a:ext cx="10047290" cy="20058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>
                <a:solidFill>
                  <a:srgbClr val="C1062F"/>
                </a:solidFill>
              </a:defRPr>
            </a:lvl2pPr>
            <a:lvl3pPr marL="914400" indent="0">
              <a:buNone/>
              <a:defRPr sz="6600">
                <a:solidFill>
                  <a:srgbClr val="C1062F"/>
                </a:solidFill>
              </a:defRPr>
            </a:lvl3pPr>
            <a:lvl4pPr marL="1371600" indent="0">
              <a:buNone/>
              <a:defRPr sz="6600">
                <a:solidFill>
                  <a:srgbClr val="C1062F"/>
                </a:solidFill>
              </a:defRPr>
            </a:lvl4pPr>
            <a:lvl5pPr marL="1828800" indent="0">
              <a:buNone/>
              <a:defRPr sz="6600">
                <a:solidFill>
                  <a:srgbClr val="C1062F"/>
                </a:solidFill>
              </a:defRPr>
            </a:lvl5pPr>
          </a:lstStyle>
          <a:p>
            <a:pPr algn="l"/>
            <a:r>
              <a:rPr lang="fr-FR" sz="6600" b="1" dirty="0">
                <a:latin typeface="Arial" panose="020B0604020202020204" pitchFamily="34" charset="0"/>
                <a:cs typeface="Arial" panose="020B0604020202020204" pitchFamily="34" charset="0"/>
              </a:rPr>
              <a:t>Présentation du budget</a:t>
            </a:r>
          </a:p>
        </p:txBody>
      </p:sp>
      <p:sp>
        <p:nvSpPr>
          <p:cNvPr id="25" name="Espace réservé du texte 17">
            <a:extLst>
              <a:ext uri="{FF2B5EF4-FFF2-40B4-BE49-F238E27FC236}">
                <a16:creationId xmlns:a16="http://schemas.microsoft.com/office/drawing/2014/main" id="{83C5A9E0-2B69-5147-A150-7C3F71FE6D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2588" y="6858000"/>
            <a:ext cx="10047290" cy="742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algn="l"/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Finances et Gérances</a:t>
            </a:r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1073DE0E-3DDB-4947-8E8D-F72A3A09B9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2588" y="7655668"/>
            <a:ext cx="10047290" cy="742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algn="l"/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07.12.2019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17564100" y="2641600"/>
            <a:ext cx="1846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2BC471-CCE1-B749-808B-17D6EFFCB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4" y="553315"/>
            <a:ext cx="4051006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42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2" y="2725977"/>
            <a:ext cx="9377184" cy="1255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6742EFE3-682D-9145-8EB4-C9C48952B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63463" y="2725738"/>
            <a:ext cx="11272837" cy="1024731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07003010-DC81-304E-9DEA-8E3E330B3F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4848686"/>
            <a:ext cx="9330321" cy="6138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1218875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1" y="2725977"/>
            <a:ext cx="6333389" cy="21018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52C524E2-2182-FD4D-9D5A-FCF3D790C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47839" y="2725977"/>
            <a:ext cx="10915650" cy="853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230882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1" y="2725977"/>
            <a:ext cx="9918995" cy="1255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52C524E2-2182-FD4D-9D5A-FCF3D790C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4848687"/>
            <a:ext cx="9349362" cy="6138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B5B24119-57F5-1242-83A4-B15785BA75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462906" y="4848687"/>
            <a:ext cx="9349362" cy="6138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144971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1" y="2725977"/>
            <a:ext cx="6333389" cy="21018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52C524E2-2182-FD4D-9D5A-FCF3D790C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47839" y="2725977"/>
            <a:ext cx="10915650" cy="853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72036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_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1" y="2725977"/>
            <a:ext cx="10015538" cy="9741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E3006D5B-2D4B-F446-B995-4DBF6AA4C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0944" y="4827810"/>
            <a:ext cx="19442112" cy="78295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4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287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859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31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003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Qui</a:t>
            </a:r>
          </a:p>
          <a:p>
            <a:pPr lvl="0"/>
            <a:r>
              <a:rPr lang="fr-FR" dirty="0"/>
              <a:t>Lieu</a:t>
            </a:r>
          </a:p>
          <a:p>
            <a:pPr lvl="0"/>
            <a:r>
              <a:rPr lang="fr-FR" dirty="0"/>
              <a:t>Date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481EB7-B3E2-EB49-B292-5550925905C1}"/>
              </a:ext>
            </a:extLst>
          </p:cNvPr>
          <p:cNvSpPr txBox="1"/>
          <p:nvPr userDrawn="1"/>
        </p:nvSpPr>
        <p:spPr>
          <a:xfrm>
            <a:off x="4599304" y="6705600"/>
            <a:ext cx="1847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8171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_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2" y="2725977"/>
            <a:ext cx="9377184" cy="1255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6742EFE3-682D-9145-8EB4-C9C48952B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63463" y="2725738"/>
            <a:ext cx="11272837" cy="10247312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9D459A8D-5991-954D-A9F6-CFEDADB9A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20112" y="4848686"/>
            <a:ext cx="9330321" cy="6138537"/>
          </a:xfrm>
          <a:prstGeom prst="rect">
            <a:avLst/>
          </a:prstGeom>
        </p:spPr>
        <p:txBody>
          <a:bodyPr>
            <a:normAutofit/>
          </a:bodyPr>
          <a:lstStyle>
            <a:lvl1pPr marL="571500" marR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0553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_FI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302EC6-4054-9D4A-9389-D8EC4177173A}"/>
              </a:ext>
            </a:extLst>
          </p:cNvPr>
          <p:cNvSpPr/>
          <p:nvPr userDrawn="1"/>
        </p:nvSpPr>
        <p:spPr>
          <a:xfrm>
            <a:off x="613417" y="752387"/>
            <a:ext cx="11578584" cy="12211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9D9F3539-690D-234A-9826-4DE163AF49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2238" y="4625109"/>
            <a:ext cx="10418762" cy="25861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Merci pour votre attention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85FE2EBA-2B40-5C41-B8DC-218D371738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1778" y="7690584"/>
            <a:ext cx="6059487" cy="29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Renseignements:</a:t>
            </a:r>
            <a:br>
              <a:rPr lang="fr-FR" dirty="0"/>
            </a:br>
            <a:r>
              <a:rPr lang="fr-FR" dirty="0"/>
              <a:t>Prénom Nom, Service</a:t>
            </a:r>
            <a:br>
              <a:rPr lang="fr-FR" dirty="0"/>
            </a:br>
            <a:r>
              <a:rPr lang="fr-FR" dirty="0"/>
              <a:t>XXX XXX XX XX</a:t>
            </a:r>
            <a:br>
              <a:rPr lang="fr-FR" dirty="0"/>
            </a:br>
            <a:r>
              <a:rPr lang="fr-FR" dirty="0" err="1"/>
              <a:t>prenom.nom@lutry.ch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FFE785-881A-FF4B-8E88-E2CBBCCFE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7" y="474801"/>
            <a:ext cx="4051006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14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OS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0E9AC3-54AB-5440-BCD3-85DBEEC651B2}"/>
              </a:ext>
            </a:extLst>
          </p:cNvPr>
          <p:cNvSpPr/>
          <p:nvPr userDrawn="1"/>
        </p:nvSpPr>
        <p:spPr>
          <a:xfrm>
            <a:off x="613417" y="752387"/>
            <a:ext cx="11578584" cy="12211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   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37711CD-96A6-214A-9838-612A47B5F051}"/>
              </a:ext>
            </a:extLst>
          </p:cNvPr>
          <p:cNvCxnSpPr/>
          <p:nvPr userDrawn="1"/>
        </p:nvCxnSpPr>
        <p:spPr>
          <a:xfrm>
            <a:off x="1493378" y="6559826"/>
            <a:ext cx="11667451" cy="0"/>
          </a:xfrm>
          <a:prstGeom prst="line">
            <a:avLst/>
          </a:prstGeom>
          <a:ln w="28575">
            <a:solidFill>
              <a:srgbClr val="C106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15">
            <a:extLst>
              <a:ext uri="{FF2B5EF4-FFF2-40B4-BE49-F238E27FC236}">
                <a16:creationId xmlns:a16="http://schemas.microsoft.com/office/drawing/2014/main" id="{D86FF421-321B-C74A-B780-8C336C1F16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9585" y="4526234"/>
            <a:ext cx="10047290" cy="20058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>
                <a:solidFill>
                  <a:srgbClr val="C1062F"/>
                </a:solidFill>
              </a:defRPr>
            </a:lvl2pPr>
            <a:lvl3pPr marL="914400" indent="0">
              <a:buNone/>
              <a:defRPr sz="6600">
                <a:solidFill>
                  <a:srgbClr val="C1062F"/>
                </a:solidFill>
              </a:defRPr>
            </a:lvl3pPr>
            <a:lvl4pPr marL="1371600" indent="0">
              <a:buNone/>
              <a:defRPr sz="6600">
                <a:solidFill>
                  <a:srgbClr val="C1062F"/>
                </a:solidFill>
              </a:defRPr>
            </a:lvl4pPr>
            <a:lvl5pPr marL="1828800" indent="0">
              <a:buNone/>
              <a:defRPr sz="6600">
                <a:solidFill>
                  <a:srgbClr val="C1062F"/>
                </a:solidFill>
              </a:defRPr>
            </a:lvl5pPr>
          </a:lstStyle>
          <a:p>
            <a:pPr algn="l"/>
            <a:r>
              <a:rPr lang="fr-FR" sz="6600" b="1" dirty="0">
                <a:latin typeface="Arial" panose="020B0604020202020204" pitchFamily="34" charset="0"/>
                <a:cs typeface="Arial" panose="020B0604020202020204" pitchFamily="34" charset="0"/>
              </a:rPr>
              <a:t>Présentation du budget</a:t>
            </a:r>
          </a:p>
        </p:txBody>
      </p:sp>
      <p:sp>
        <p:nvSpPr>
          <p:cNvPr id="25" name="Espace réservé du texte 17">
            <a:extLst>
              <a:ext uri="{FF2B5EF4-FFF2-40B4-BE49-F238E27FC236}">
                <a16:creationId xmlns:a16="http://schemas.microsoft.com/office/drawing/2014/main" id="{83C5A9E0-2B69-5147-A150-7C3F71FE6D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2588" y="6858000"/>
            <a:ext cx="10047290" cy="742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algn="l"/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Finances et Gérances</a:t>
            </a:r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1073DE0E-3DDB-4947-8E8D-F72A3A09B9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2588" y="7655668"/>
            <a:ext cx="10047290" cy="742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algn="l"/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07.12.2019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17564100" y="2641600"/>
            <a:ext cx="1846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2BC471-CCE1-B749-808B-17D6EFFCB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4" y="553315"/>
            <a:ext cx="4051006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95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2" y="2725977"/>
            <a:ext cx="9377184" cy="1255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6742EFE3-682D-9145-8EB4-C9C48952B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63463" y="2725738"/>
            <a:ext cx="11272837" cy="1024731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07003010-DC81-304E-9DEA-8E3E330B3F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4848686"/>
            <a:ext cx="9330321" cy="6138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300819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1" y="2725977"/>
            <a:ext cx="6333389" cy="21018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52C524E2-2182-FD4D-9D5A-FCF3D790C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47839" y="2725977"/>
            <a:ext cx="10915650" cy="853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292147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1" y="2725977"/>
            <a:ext cx="9918995" cy="1255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52C524E2-2182-FD4D-9D5A-FCF3D790C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4848687"/>
            <a:ext cx="9349362" cy="6138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B5B24119-57F5-1242-83A4-B15785BA75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462906" y="4848687"/>
            <a:ext cx="9349362" cy="6138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206751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_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1" y="2725977"/>
            <a:ext cx="10015538" cy="9741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E3006D5B-2D4B-F446-B995-4DBF6AA4C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0944" y="4827810"/>
            <a:ext cx="19442112" cy="78295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4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287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859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31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00300" indent="-571500">
              <a:buClr>
                <a:srgbClr val="C1062F"/>
              </a:buClr>
              <a:buFont typeface="Arial" panose="020B0604020202020204" pitchFamily="34" charset="0"/>
              <a:buChar char="•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Qui</a:t>
            </a:r>
          </a:p>
          <a:p>
            <a:pPr lvl="0"/>
            <a:r>
              <a:rPr lang="fr-FR" dirty="0"/>
              <a:t>Lieu</a:t>
            </a:r>
          </a:p>
          <a:p>
            <a:pPr lvl="0"/>
            <a:r>
              <a:rPr lang="fr-FR" dirty="0"/>
              <a:t>Date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481EB7-B3E2-EB49-B292-5550925905C1}"/>
              </a:ext>
            </a:extLst>
          </p:cNvPr>
          <p:cNvSpPr txBox="1"/>
          <p:nvPr userDrawn="1"/>
        </p:nvSpPr>
        <p:spPr>
          <a:xfrm>
            <a:off x="4599304" y="6705600"/>
            <a:ext cx="1847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7873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_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2" y="2725977"/>
            <a:ext cx="9377184" cy="1255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6742EFE3-682D-9145-8EB4-C9C48952B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63463" y="2725738"/>
            <a:ext cx="11272837" cy="10247312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9D459A8D-5991-954D-A9F6-CFEDADB9A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20112" y="4848686"/>
            <a:ext cx="9330321" cy="6138537"/>
          </a:xfrm>
          <a:prstGeom prst="rect">
            <a:avLst/>
          </a:prstGeom>
        </p:spPr>
        <p:txBody>
          <a:bodyPr>
            <a:normAutofit/>
          </a:bodyPr>
          <a:lstStyle>
            <a:lvl1pPr marL="571500" marR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098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1" y="2725977"/>
            <a:ext cx="9918995" cy="1255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52C524E2-2182-FD4D-9D5A-FCF3D790C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4848687"/>
            <a:ext cx="9349362" cy="6138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B5B24119-57F5-1242-83A4-B15785BA75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462906" y="4848687"/>
            <a:ext cx="9349362" cy="6138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3454279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2" y="2725977"/>
            <a:ext cx="9377184" cy="1255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6742EFE3-682D-9145-8EB4-C9C48952B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63463" y="2725738"/>
            <a:ext cx="11272837" cy="1024731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07003010-DC81-304E-9DEA-8E3E330B3F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4848686"/>
            <a:ext cx="9330321" cy="6138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604347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2" y="2725977"/>
            <a:ext cx="9377184" cy="1255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 à modifier</a:t>
            </a:r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6742EFE3-682D-9145-8EB4-C9C48952B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63463" y="2725738"/>
            <a:ext cx="11272837" cy="10247312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9D459A8D-5991-954D-A9F6-CFEDADB9A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20112" y="4848686"/>
            <a:ext cx="9330321" cy="6138537"/>
          </a:xfrm>
          <a:prstGeom prst="rect">
            <a:avLst/>
          </a:prstGeom>
        </p:spPr>
        <p:txBody>
          <a:bodyPr>
            <a:normAutofit/>
          </a:bodyPr>
          <a:lstStyle>
            <a:lvl1pPr marL="571500" marR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516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OS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0E9AC3-54AB-5440-BCD3-85DBEEC651B2}"/>
              </a:ext>
            </a:extLst>
          </p:cNvPr>
          <p:cNvSpPr/>
          <p:nvPr userDrawn="1"/>
        </p:nvSpPr>
        <p:spPr>
          <a:xfrm>
            <a:off x="613417" y="752387"/>
            <a:ext cx="11578584" cy="12211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   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37711CD-96A6-214A-9838-612A47B5F051}"/>
              </a:ext>
            </a:extLst>
          </p:cNvPr>
          <p:cNvCxnSpPr/>
          <p:nvPr userDrawn="1"/>
        </p:nvCxnSpPr>
        <p:spPr>
          <a:xfrm>
            <a:off x="1493378" y="6559826"/>
            <a:ext cx="11667451" cy="0"/>
          </a:xfrm>
          <a:prstGeom prst="line">
            <a:avLst/>
          </a:prstGeom>
          <a:ln w="28575">
            <a:solidFill>
              <a:srgbClr val="C106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15">
            <a:extLst>
              <a:ext uri="{FF2B5EF4-FFF2-40B4-BE49-F238E27FC236}">
                <a16:creationId xmlns:a16="http://schemas.microsoft.com/office/drawing/2014/main" id="{D86FF421-321B-C74A-B780-8C336C1F16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9585" y="4526234"/>
            <a:ext cx="10047290" cy="20058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>
                <a:solidFill>
                  <a:srgbClr val="C1062F"/>
                </a:solidFill>
              </a:defRPr>
            </a:lvl2pPr>
            <a:lvl3pPr marL="914400" indent="0">
              <a:buNone/>
              <a:defRPr sz="6600">
                <a:solidFill>
                  <a:srgbClr val="C1062F"/>
                </a:solidFill>
              </a:defRPr>
            </a:lvl3pPr>
            <a:lvl4pPr marL="1371600" indent="0">
              <a:buNone/>
              <a:defRPr sz="6600">
                <a:solidFill>
                  <a:srgbClr val="C1062F"/>
                </a:solidFill>
              </a:defRPr>
            </a:lvl4pPr>
            <a:lvl5pPr marL="1828800" indent="0">
              <a:buNone/>
              <a:defRPr sz="6600">
                <a:solidFill>
                  <a:srgbClr val="C1062F"/>
                </a:solidFill>
              </a:defRPr>
            </a:lvl5pPr>
          </a:lstStyle>
          <a:p>
            <a:pPr algn="l"/>
            <a:r>
              <a:rPr lang="fr-FR" sz="6600" b="1" dirty="0">
                <a:latin typeface="Arial" panose="020B0604020202020204" pitchFamily="34" charset="0"/>
                <a:cs typeface="Arial" panose="020B0604020202020204" pitchFamily="34" charset="0"/>
              </a:rPr>
              <a:t>Présentation du budget</a:t>
            </a:r>
          </a:p>
        </p:txBody>
      </p:sp>
      <p:sp>
        <p:nvSpPr>
          <p:cNvPr id="25" name="Espace réservé du texte 17">
            <a:extLst>
              <a:ext uri="{FF2B5EF4-FFF2-40B4-BE49-F238E27FC236}">
                <a16:creationId xmlns:a16="http://schemas.microsoft.com/office/drawing/2014/main" id="{83C5A9E0-2B69-5147-A150-7C3F71FE6D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2588" y="6858000"/>
            <a:ext cx="10047290" cy="742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algn="l"/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Finances et Gérances</a:t>
            </a:r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1073DE0E-3DDB-4947-8E8D-F72A3A09B9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2588" y="7655668"/>
            <a:ext cx="10047290" cy="742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algn="l"/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07.12.2019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17564100" y="2641600"/>
            <a:ext cx="1846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2BC471-CCE1-B749-808B-17D6EFFCB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4" y="553315"/>
            <a:ext cx="4051006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2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FC9EE3-E8EE-F44B-91D6-AD6F0899A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3911" y="2725977"/>
            <a:ext cx="10015538" cy="9741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Sommaire</a:t>
            </a:r>
          </a:p>
        </p:txBody>
      </p:sp>
      <p:sp>
        <p:nvSpPr>
          <p:cNvPr id="28" name="Espace réservé du texte 23">
            <a:extLst>
              <a:ext uri="{FF2B5EF4-FFF2-40B4-BE49-F238E27FC236}">
                <a16:creationId xmlns:a16="http://schemas.microsoft.com/office/drawing/2014/main" id="{00F9F5A3-3C79-7441-A8E1-8A151DC943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2961" y="4866857"/>
            <a:ext cx="15963900" cy="7505700"/>
          </a:xfrm>
          <a:prstGeom prst="rect">
            <a:avLst/>
          </a:prstGeom>
        </p:spPr>
        <p:txBody>
          <a:bodyPr>
            <a:normAutofit/>
          </a:bodyPr>
          <a:lstStyle>
            <a:lvl1pPr marL="914400" marR="0" indent="-914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1600" indent="-914400">
              <a:buClr>
                <a:srgbClr val="C1062F"/>
              </a:buClr>
              <a:buFont typeface="+mj-lt"/>
              <a:buAutoNum type="arabicPeriod"/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800" indent="-914400">
              <a:buClr>
                <a:srgbClr val="C1062F"/>
              </a:buClr>
              <a:buFont typeface="+mj-lt"/>
              <a:buAutoNum type="arabicPeriod"/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914400">
              <a:buClr>
                <a:srgbClr val="C1062F"/>
              </a:buClr>
              <a:buFont typeface="+mj-lt"/>
              <a:buAutoNum type="arabicPeriod"/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-914400">
              <a:buClr>
                <a:srgbClr val="C1062F"/>
              </a:buClr>
              <a:buFont typeface="+mj-lt"/>
              <a:buAutoNum type="arabicPeriod"/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</a:t>
            </a:r>
          </a:p>
          <a:p>
            <a:pPr lvl="0"/>
            <a:r>
              <a:rPr lang="fr-FR" dirty="0"/>
              <a:t>Cliquez pour modifier</a:t>
            </a:r>
          </a:p>
          <a:p>
            <a:pPr lvl="0"/>
            <a:r>
              <a:rPr lang="fr-FR" dirty="0"/>
              <a:t>Cliquez pour modifier</a:t>
            </a:r>
          </a:p>
          <a:p>
            <a:pPr lvl="0"/>
            <a:r>
              <a:rPr lang="fr-FR" dirty="0"/>
              <a:t>Cliquez pour modifier</a:t>
            </a:r>
          </a:p>
          <a:p>
            <a:pPr lvl="0"/>
            <a:r>
              <a:rPr lang="fr-FR" dirty="0"/>
              <a:t>Cliquez pour modifier</a:t>
            </a:r>
          </a:p>
          <a:p>
            <a:pPr marL="914400" marR="0" lvl="0" indent="-914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062F"/>
              </a:buClr>
              <a:buSzTx/>
              <a:buFont typeface="+mj-lt"/>
              <a:buAutoNum type="arabicPeriod"/>
              <a:tabLst/>
              <a:defRPr/>
            </a:pPr>
            <a:endParaRPr lang="fr-FR" dirty="0"/>
          </a:p>
          <a:p>
            <a:pPr lvl="0"/>
            <a:endParaRPr lang="fr-FR" dirty="0"/>
          </a:p>
          <a:p>
            <a:pPr marL="914400" marR="0" lvl="0" indent="-914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062F"/>
              </a:buClr>
              <a:buSzTx/>
              <a:buFont typeface="+mj-lt"/>
              <a:buAutoNum type="arabicPeriod"/>
              <a:tabLst/>
              <a:defRPr/>
            </a:pPr>
            <a:endParaRPr lang="fr-FR" dirty="0"/>
          </a:p>
          <a:p>
            <a:pPr lvl="0"/>
            <a:endParaRPr lang="fr-FR" dirty="0"/>
          </a:p>
          <a:p>
            <a:pPr marL="914400" marR="0" lvl="0" indent="-914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062F"/>
              </a:buClr>
              <a:buSzTx/>
              <a:buFont typeface="+mj-lt"/>
              <a:buAutoNum type="arabicPeriod"/>
              <a:tabLst/>
              <a:defRPr/>
            </a:pPr>
            <a:endParaRPr lang="fr-FR" dirty="0"/>
          </a:p>
          <a:p>
            <a:pPr lvl="0"/>
            <a:endParaRPr lang="fr-FR" dirty="0"/>
          </a:p>
          <a:p>
            <a:pPr marL="914400" marR="0" lvl="0" indent="-914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062F"/>
              </a:buClr>
              <a:buSzTx/>
              <a:buFont typeface="+mj-lt"/>
              <a:buAutoNum type="arabicPeriod"/>
              <a:tabLst/>
              <a:defRPr/>
            </a:pPr>
            <a:endParaRPr lang="fr-FR" dirty="0"/>
          </a:p>
          <a:p>
            <a:pPr lvl="0"/>
            <a:endParaRPr lang="fr-FR" dirty="0"/>
          </a:p>
          <a:p>
            <a:pPr marL="914400" marR="0" lvl="0" indent="-914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062F"/>
              </a:buClr>
              <a:buSzTx/>
              <a:buFont typeface="+mj-lt"/>
              <a:buAutoNum type="arabicPeriod"/>
              <a:tabLst/>
              <a:defRPr/>
            </a:pPr>
            <a:endParaRPr lang="fr-FR" dirty="0"/>
          </a:p>
          <a:p>
            <a:pPr marL="914400" marR="0" lvl="0" indent="-914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062F"/>
              </a:buClr>
              <a:buSzTx/>
              <a:buFont typeface="+mj-lt"/>
              <a:buAutoNum type="arabicPeriod"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661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_FI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302EC6-4054-9D4A-9389-D8EC4177173A}"/>
              </a:ext>
            </a:extLst>
          </p:cNvPr>
          <p:cNvSpPr/>
          <p:nvPr userDrawn="1"/>
        </p:nvSpPr>
        <p:spPr>
          <a:xfrm>
            <a:off x="613417" y="752387"/>
            <a:ext cx="11578584" cy="12211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9D9F3539-690D-234A-9826-4DE163AF49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2238" y="4625109"/>
            <a:ext cx="10418762" cy="25861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600" b="1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Merci pour votre attention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85FE2EBA-2B40-5C41-B8DC-218D371738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1778" y="7690584"/>
            <a:ext cx="6059487" cy="29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Renseignements:</a:t>
            </a:r>
            <a:br>
              <a:rPr lang="fr-FR" dirty="0"/>
            </a:br>
            <a:r>
              <a:rPr lang="fr-FR" dirty="0"/>
              <a:t>Prénom Nom, Service</a:t>
            </a:r>
            <a:br>
              <a:rPr lang="fr-FR" dirty="0"/>
            </a:br>
            <a:r>
              <a:rPr lang="fr-FR" dirty="0"/>
              <a:t>XXX XXX XX XX</a:t>
            </a:r>
            <a:br>
              <a:rPr lang="fr-FR" dirty="0"/>
            </a:br>
            <a:r>
              <a:rPr lang="fr-FR" dirty="0" err="1"/>
              <a:t>prenom.nom@lutry.ch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FFE785-881A-FF4B-8E88-E2CBBCCFE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7" y="474801"/>
            <a:ext cx="4051006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0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OS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0E9AC3-54AB-5440-BCD3-85DBEEC651B2}"/>
              </a:ext>
            </a:extLst>
          </p:cNvPr>
          <p:cNvSpPr/>
          <p:nvPr userDrawn="1"/>
        </p:nvSpPr>
        <p:spPr>
          <a:xfrm>
            <a:off x="613417" y="752387"/>
            <a:ext cx="11578584" cy="12211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   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37711CD-96A6-214A-9838-612A47B5F051}"/>
              </a:ext>
            </a:extLst>
          </p:cNvPr>
          <p:cNvCxnSpPr/>
          <p:nvPr userDrawn="1"/>
        </p:nvCxnSpPr>
        <p:spPr>
          <a:xfrm>
            <a:off x="1493378" y="6559826"/>
            <a:ext cx="12877942" cy="0"/>
          </a:xfrm>
          <a:prstGeom prst="line">
            <a:avLst/>
          </a:prstGeom>
          <a:ln w="28575">
            <a:solidFill>
              <a:srgbClr val="C106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15">
            <a:extLst>
              <a:ext uri="{FF2B5EF4-FFF2-40B4-BE49-F238E27FC236}">
                <a16:creationId xmlns:a16="http://schemas.microsoft.com/office/drawing/2014/main" id="{D86FF421-321B-C74A-B780-8C336C1F16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9585" y="4526234"/>
            <a:ext cx="10047290" cy="20058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600">
                <a:solidFill>
                  <a:srgbClr val="C1062F"/>
                </a:solidFill>
              </a:defRPr>
            </a:lvl2pPr>
            <a:lvl3pPr marL="914400" indent="0">
              <a:buNone/>
              <a:defRPr sz="6600">
                <a:solidFill>
                  <a:srgbClr val="C1062F"/>
                </a:solidFill>
              </a:defRPr>
            </a:lvl3pPr>
            <a:lvl4pPr marL="1371600" indent="0">
              <a:buNone/>
              <a:defRPr sz="6600">
                <a:solidFill>
                  <a:srgbClr val="C1062F"/>
                </a:solidFill>
              </a:defRPr>
            </a:lvl4pPr>
            <a:lvl5pPr marL="1828800" indent="0">
              <a:buNone/>
              <a:defRPr sz="6600">
                <a:solidFill>
                  <a:srgbClr val="C1062F"/>
                </a:solidFill>
              </a:defRPr>
            </a:lvl5pPr>
          </a:lstStyle>
          <a:p>
            <a:pPr algn="l"/>
            <a:r>
              <a:rPr lang="fr-FR" sz="6600" b="1" dirty="0">
                <a:latin typeface="Arial" panose="020B0604020202020204" pitchFamily="34" charset="0"/>
                <a:cs typeface="Arial" panose="020B0604020202020204" pitchFamily="34" charset="0"/>
              </a:rPr>
              <a:t>Présentation du budget</a:t>
            </a:r>
          </a:p>
        </p:txBody>
      </p:sp>
      <p:sp>
        <p:nvSpPr>
          <p:cNvPr id="25" name="Espace réservé du texte 17">
            <a:extLst>
              <a:ext uri="{FF2B5EF4-FFF2-40B4-BE49-F238E27FC236}">
                <a16:creationId xmlns:a16="http://schemas.microsoft.com/office/drawing/2014/main" id="{83C5A9E0-2B69-5147-A150-7C3F71FE6D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2588" y="6858000"/>
            <a:ext cx="10047290" cy="742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algn="l"/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Finances et Gérances</a:t>
            </a:r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1073DE0E-3DDB-4947-8E8D-F72A3A09B9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2588" y="7655668"/>
            <a:ext cx="10047290" cy="742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4800">
                <a:solidFill>
                  <a:srgbClr val="C106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algn="l"/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07.12.2019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17564100" y="2641600"/>
            <a:ext cx="1846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2BC471-CCE1-B749-808B-17D6EFFCB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4" y="553315"/>
            <a:ext cx="4051006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81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086BE8-5B33-1D47-A41C-1492CED16BE1}"/>
              </a:ext>
            </a:extLst>
          </p:cNvPr>
          <p:cNvSpPr txBox="1">
            <a:spLocks/>
          </p:cNvSpPr>
          <p:nvPr userDrawn="1"/>
        </p:nvSpPr>
        <p:spPr>
          <a:xfrm>
            <a:off x="792608" y="12887150"/>
            <a:ext cx="8142287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C106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106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106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106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106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000000"/>
                </a:solidFill>
              </a:rPr>
              <a:t>Rencontre avec les secrétaires municipaux – 03.05.2022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525095A-5F32-5D4B-B47A-0FA046044EF6}"/>
              </a:ext>
            </a:extLst>
          </p:cNvPr>
          <p:cNvSpPr txBox="1"/>
          <p:nvPr userDrawn="1"/>
        </p:nvSpPr>
        <p:spPr>
          <a:xfrm>
            <a:off x="23148758" y="12806485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C0EC93E-D882-AF43-B58B-915F43E753EA}" type="slidenum">
              <a:rPr lang="fr-FR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FA158B-E451-7541-9DFB-6894F27BF01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69" y="502013"/>
            <a:ext cx="4051006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7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704" r:id="rId6"/>
    <p:sldLayoutId id="2147483708" r:id="rId7"/>
    <p:sldLayoutId id="2147483747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02506D-F0A4-1644-AD9E-322DD24094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69" y="502013"/>
            <a:ext cx="4051006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0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46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02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0.jpeg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10" Type="http://schemas.openxmlformats.org/officeDocument/2006/relationships/image" Target="../media/image45.jpeg"/><Relationship Id="rId4" Type="http://schemas.openxmlformats.org/officeDocument/2006/relationships/image" Target="../media/image41.png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g"/><Relationship Id="rId4" Type="http://schemas.openxmlformats.org/officeDocument/2006/relationships/image" Target="../media/image48.jpeg"/><Relationship Id="rId9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png"/><Relationship Id="rId7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microsoft.com/office/2007/relationships/hdphoto" Target="../media/hdphoto8.wdp"/><Relationship Id="rId10" Type="http://schemas.openxmlformats.org/officeDocument/2006/relationships/image" Target="../media/image65.jpg"/><Relationship Id="rId4" Type="http://schemas.openxmlformats.org/officeDocument/2006/relationships/image" Target="../media/image61.png"/><Relationship Id="rId9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8879607-8BA3-9149-A4A6-C136C58F7C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2466" y="2008661"/>
            <a:ext cx="10326189" cy="4551166"/>
          </a:xfrm>
        </p:spPr>
        <p:txBody>
          <a:bodyPr>
            <a:normAutofit/>
          </a:bodyPr>
          <a:lstStyle/>
          <a:p>
            <a:r>
              <a:rPr lang="fr-FR" dirty="0" smtClean="0"/>
              <a:t>Votre police</a:t>
            </a:r>
          </a:p>
          <a:p>
            <a:r>
              <a:rPr lang="fr-FR" dirty="0" smtClean="0"/>
              <a:t>régionale de proximité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E98A1E-D89B-8840-A7C5-5471757334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2588" y="6858000"/>
            <a:ext cx="11831274" cy="742124"/>
          </a:xfrm>
        </p:spPr>
        <p:txBody>
          <a:bodyPr/>
          <a:lstStyle/>
          <a:p>
            <a:r>
              <a:rPr lang="fr-FR" dirty="0" smtClean="0"/>
              <a:t>R. Cavin, lt col – Commandant de police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A8FB9A-5AE2-9341-A89C-6F8A4C863F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02588" y="7655667"/>
            <a:ext cx="15431750" cy="826345"/>
          </a:xfrm>
        </p:spPr>
        <p:txBody>
          <a:bodyPr/>
          <a:lstStyle/>
          <a:p>
            <a:endParaRPr lang="fr-FR" dirty="0" smtClean="0"/>
          </a:p>
          <a:p>
            <a:r>
              <a:rPr lang="fr-FR" i="1" dirty="0" smtClean="0"/>
              <a:t>Lundi 17 juin 2024</a:t>
            </a:r>
          </a:p>
          <a:p>
            <a:r>
              <a:rPr lang="fr-FR" i="1" dirty="0" smtClean="0"/>
              <a:t>Séance du Conseil communal de Bourg-en-Lavaux</a:t>
            </a:r>
            <a:endParaRPr lang="fr-FR" i="1" dirty="0"/>
          </a:p>
        </p:txBody>
      </p:sp>
      <p:grpSp>
        <p:nvGrpSpPr>
          <p:cNvPr id="14" name="Groupe 13"/>
          <p:cNvGrpSpPr>
            <a:grpSpLocks noChangeAspect="1"/>
          </p:cNvGrpSpPr>
          <p:nvPr/>
        </p:nvGrpSpPr>
        <p:grpSpPr>
          <a:xfrm>
            <a:off x="17404702" y="0"/>
            <a:ext cx="13716000" cy="13716000"/>
            <a:chOff x="5069416" y="2557448"/>
            <a:chExt cx="6117166" cy="6117166"/>
          </a:xfr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grpSpPr>
        <p:sp>
          <p:nvSpPr>
            <p:cNvPr id="15" name="Ellipse 14"/>
            <p:cNvSpPr/>
            <p:nvPr/>
          </p:nvSpPr>
          <p:spPr>
            <a:xfrm>
              <a:off x="5069416" y="2557448"/>
              <a:ext cx="6117166" cy="6117166"/>
            </a:xfrm>
            <a:prstGeom prst="ellipse">
              <a:avLst/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6" name="Ellipse 4"/>
            <p:cNvSpPr txBox="1"/>
            <p:nvPr/>
          </p:nvSpPr>
          <p:spPr>
            <a:xfrm>
              <a:off x="5965254" y="3453286"/>
              <a:ext cx="4325490" cy="43254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6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0619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1" y="2725977"/>
            <a:ext cx="20593180" cy="1255473"/>
          </a:xfrm>
        </p:spPr>
        <p:txBody>
          <a:bodyPr/>
          <a:lstStyle/>
          <a:p>
            <a:r>
              <a:rPr lang="fr-FR" dirty="0" smtClean="0"/>
              <a:t>Mieux répartir la facture policière cantonale, </a:t>
            </a:r>
            <a:br>
              <a:rPr lang="fr-FR" dirty="0" smtClean="0"/>
            </a:br>
            <a:r>
              <a:rPr lang="fr-FR" dirty="0" smtClean="0"/>
              <a:t>vieux serpent de mer de l’OPV</a:t>
            </a: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9349362" cy="8340840"/>
          </a:xfrm>
        </p:spPr>
        <p:txBody>
          <a:bodyPr>
            <a:noAutofit/>
          </a:bodyPr>
          <a:lstStyle/>
          <a:p>
            <a:pPr marL="533400" indent="-533400" algn="just"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fr-FR" sz="3600" b="1" dirty="0" smtClean="0"/>
              <a:t>2008</a:t>
            </a:r>
            <a:r>
              <a:rPr lang="fr-FR" sz="3600" dirty="0" smtClean="0"/>
              <a:t> : convention conclue entre le Conseil d’Etat, l’UCV et l’AdCV, organisant le financement de la réforme policière vaudoise :</a:t>
            </a:r>
          </a:p>
          <a:p>
            <a:pPr marL="1085850" lvl="1" indent="-55245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Bascule de 2 points d’impôt cantonal à toutes les communes ;</a:t>
            </a:r>
          </a:p>
          <a:p>
            <a:pPr marL="1085850" lvl="1" indent="-552450" algn="just">
              <a:lnSpc>
                <a:spcPct val="80000"/>
              </a:lnSpc>
              <a:spcBef>
                <a:spcPts val="600"/>
              </a:spcBef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Adoption d’une clé de répartition du coût des Missions générales de police exercées par le Canton entre « communes délégatrices » et communes dotées d’une police.</a:t>
            </a:r>
          </a:p>
          <a:p>
            <a:pPr marL="533400" indent="-533400" algn="just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3600" b="1" dirty="0" smtClean="0"/>
              <a:t>2012-2017</a:t>
            </a:r>
            <a:r>
              <a:rPr lang="fr-FR" sz="3600" dirty="0" smtClean="0"/>
              <a:t> : à </a:t>
            </a:r>
            <a:r>
              <a:rPr lang="fr-FR" sz="3600" dirty="0"/>
              <a:t>l’exercice, il </a:t>
            </a:r>
            <a:r>
              <a:rPr lang="fr-FR" sz="3600" dirty="0" smtClean="0"/>
              <a:t>s’est vite </a:t>
            </a:r>
            <a:r>
              <a:rPr lang="fr-FR" sz="3600" dirty="0"/>
              <a:t>avéré que </a:t>
            </a:r>
            <a:r>
              <a:rPr lang="fr-FR" sz="3600" dirty="0" smtClean="0"/>
              <a:t>le coût </a:t>
            </a:r>
            <a:r>
              <a:rPr lang="fr-FR" sz="3600" dirty="0"/>
              <a:t>des MGP </a:t>
            </a:r>
            <a:r>
              <a:rPr lang="fr-FR" sz="3600" dirty="0" smtClean="0"/>
              <a:t>cantonales pesait de plus en plus sur les communes avec police et que la répartition estimée initialement ne pourrait jamais être atteinte (59 / 41 % constaté en 2017 contre 66 / 34% promis à l’origine).</a:t>
            </a:r>
            <a:endParaRPr lang="fr-FR" sz="3600" dirty="0"/>
          </a:p>
          <a:p>
            <a:pPr marL="533400" indent="-533400" algn="just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endParaRPr lang="fr-FR" sz="3600" dirty="0" smtClean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12462906" y="5112000"/>
            <a:ext cx="9349362" cy="7703531"/>
          </a:xfrm>
        </p:spPr>
        <p:txBody>
          <a:bodyPr>
            <a:normAutofit lnSpcReduction="10000"/>
          </a:bodyPr>
          <a:lstStyle/>
          <a:p>
            <a:pPr marL="533400" indent="-533400" algn="just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ClrTx/>
              <a:buFont typeface="Wingdings" panose="05000000000000000000" pitchFamily="2" charset="2"/>
              <a:buChar char="§"/>
            </a:pPr>
            <a:r>
              <a:rPr lang="fr-FR" sz="3600" b="1" dirty="0"/>
              <a:t>2017</a:t>
            </a:r>
            <a:r>
              <a:rPr lang="fr-FR" sz="3600" dirty="0"/>
              <a:t> : rapport de la Cour des comptes constatant les lacunes du système et demandant le rééquilibrage de la facture policière pour 2022 au plus tard.</a:t>
            </a:r>
          </a:p>
          <a:p>
            <a:pPr marL="533400" indent="-533400" algn="just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ClrTx/>
              <a:buFont typeface="Wingdings" panose="05000000000000000000" pitchFamily="2" charset="2"/>
              <a:buChar char="§"/>
            </a:pPr>
            <a:r>
              <a:rPr lang="fr-FR" sz="3600" b="1" dirty="0"/>
              <a:t>2023 </a:t>
            </a:r>
            <a:r>
              <a:rPr lang="fr-FR" sz="3600" dirty="0"/>
              <a:t>: accord de rééquilibrage de la facture policière </a:t>
            </a:r>
            <a:r>
              <a:rPr lang="fr-FR" sz="3600" dirty="0" smtClean="0"/>
              <a:t>cantonale </a:t>
            </a:r>
            <a:r>
              <a:rPr lang="fr-FR" sz="3600" dirty="0"/>
              <a:t>en faveur des communes avec police régionale. </a:t>
            </a:r>
            <a:r>
              <a:rPr lang="fr-FR" sz="3600" b="1" dirty="0"/>
              <a:t>Il en résultera une diminution significative des charges pour ces communes </a:t>
            </a:r>
            <a:r>
              <a:rPr lang="fr-FR" sz="3600" b="1" dirty="0" smtClean="0"/>
              <a:t/>
            </a:r>
            <a:br>
              <a:rPr lang="fr-FR" sz="3600" b="1" dirty="0" smtClean="0"/>
            </a:br>
            <a:r>
              <a:rPr lang="fr-FR" sz="3600" b="1" dirty="0" smtClean="0"/>
              <a:t>(ex : baisse de CHF </a:t>
            </a:r>
            <a:r>
              <a:rPr lang="fr-FR" sz="3600" b="1" dirty="0"/>
              <a:t>1.5 m pour les communes membres de Police Lavaux d’après </a:t>
            </a:r>
            <a:r>
              <a:rPr lang="fr-FR" sz="3600" b="1" dirty="0" smtClean="0"/>
              <a:t>une estimation des services cantonaux).</a:t>
            </a:r>
            <a:endParaRPr lang="fr-FR" sz="3600" b="1" dirty="0"/>
          </a:p>
          <a:p>
            <a:pPr marL="533400" indent="-533400" algn="just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ClrTx/>
              <a:buFont typeface="Wingdings" panose="05000000000000000000" pitchFamily="2" charset="2"/>
              <a:buChar char="§"/>
            </a:pPr>
            <a:r>
              <a:rPr lang="fr-FR" sz="3600" b="1" dirty="0"/>
              <a:t>2025 (à confirmer)</a:t>
            </a:r>
            <a:r>
              <a:rPr lang="fr-FR" sz="3600" dirty="0"/>
              <a:t> : entrée en vigueur de la nouvelle clé de </a:t>
            </a:r>
            <a:r>
              <a:rPr lang="fr-FR" sz="3600" dirty="0" smtClean="0"/>
              <a:t>répartition dans le cadre de la NPIV, adoptée par le Grand Conseil.</a:t>
            </a:r>
            <a:endParaRPr lang="fr-CH" sz="3600" dirty="0"/>
          </a:p>
        </p:txBody>
      </p:sp>
    </p:spTree>
    <p:extLst>
      <p:ext uri="{BB962C8B-B14F-4D97-AF65-F5344CB8AC3E}">
        <p14:creationId xmlns:p14="http://schemas.microsoft.com/office/powerpoint/2010/main" val="1269594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228600" y="5308600"/>
            <a:ext cx="25323800" cy="1008380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algn="just"/>
            <a:r>
              <a:rPr lang="fr-FR" sz="8800" b="1" dirty="0" smtClean="0">
                <a:blipFill>
                  <a:blip r:embed="rId2"/>
                  <a:stretch>
                    <a:fillRect/>
                  </a:stretch>
                </a:blipFill>
                <a:latin typeface="+mj-lt"/>
                <a:cs typeface="Arial" panose="020B0604020202020204" pitchFamily="34" charset="0"/>
              </a:rPr>
              <a:t>----------</a:t>
            </a:r>
            <a:endParaRPr lang="fr-CH" sz="8000" b="1" dirty="0">
              <a:blipFill>
                <a:blip r:embed="rId2"/>
                <a:stretch>
                  <a:fillRect/>
                </a:stretch>
              </a:blip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 smtClean="0"/>
              <a:t>2. Notre organisation</a:t>
            </a:r>
            <a:endParaRPr lang="fr-CH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>
          <a:xfrm>
            <a:off x="10447839" y="2725977"/>
            <a:ext cx="11943238" cy="8532812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fr-FR" dirty="0" smtClean="0"/>
              <a:t>Une police régionale de proximité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fr-FR" dirty="0"/>
              <a:t>Notre </a:t>
            </a:r>
            <a:r>
              <a:rPr lang="fr-FR" dirty="0" smtClean="0"/>
              <a:t>écosystème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fr-FR" dirty="0"/>
              <a:t>Territoire et infrastructures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fr-FR" dirty="0" smtClean="0"/>
              <a:t>Une région conjuguant dynamisme et tranquillité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fr-FR" dirty="0" smtClean="0"/>
              <a:t>Historique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fr-FR" dirty="0" smtClean="0"/>
              <a:t>Organigramme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fr-FR" dirty="0" smtClean="0"/>
              <a:t>Rythmes de conduite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fr-FR" dirty="0" smtClean="0"/>
              <a:t>Un Commandant aux multiples fonctions</a:t>
            </a:r>
          </a:p>
        </p:txBody>
      </p:sp>
    </p:spTree>
    <p:extLst>
      <p:ext uri="{BB962C8B-B14F-4D97-AF65-F5344CB8AC3E}">
        <p14:creationId xmlns:p14="http://schemas.microsoft.com/office/powerpoint/2010/main" val="956806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r="15795"/>
          <a:stretch/>
        </p:blipFill>
        <p:spPr>
          <a:xfrm>
            <a:off x="14040000" y="-2160000"/>
            <a:ext cx="18000000" cy="18000000"/>
          </a:xfrm>
          <a:prstGeom prst="ellipse">
            <a:avLst/>
          </a:prstGeom>
          <a:effectLst>
            <a:outerShdw blurRad="952500" dist="63500" dir="5400000" sx="105000" sy="105000" algn="ctr" rotWithShape="0">
              <a:schemeClr val="tx1">
                <a:alpha val="35000"/>
              </a:schemeClr>
            </a:outerShdw>
          </a:effectLst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fr-FR" dirty="0" smtClean="0">
                <a:solidFill>
                  <a:schemeClr val="tx1"/>
                </a:solidFill>
              </a:rPr>
              <a:t>Une police régionale de proximité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8892000" cy="7560000"/>
          </a:xfrm>
        </p:spPr>
        <p:txBody>
          <a:bodyPr>
            <a:noAutofit/>
          </a:bodyPr>
          <a:lstStyle/>
          <a:p>
            <a:pPr marL="572400" indent="-540000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b="1" dirty="0"/>
              <a:t>La sécurité de Lavaux, par </a:t>
            </a:r>
            <a:r>
              <a:rPr lang="fr-FR" b="1" dirty="0" smtClean="0"/>
              <a:t>Lavaux et </a:t>
            </a:r>
            <a:r>
              <a:rPr lang="fr-FR" b="1" dirty="0"/>
              <a:t>pour Lavaux</a:t>
            </a:r>
          </a:p>
          <a:p>
            <a:pPr marL="1080000" lvl="2" indent="-5400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Une police 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enracinée</a:t>
            </a:r>
          </a:p>
          <a:p>
            <a:pPr marL="1080000" lvl="2" indent="-5400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Une police au service d’une région, de ses autorités et de sa population</a:t>
            </a:r>
          </a:p>
          <a:p>
            <a:pPr marL="1080000" lvl="2" indent="-5400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Une police présidée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par des 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élus régionaux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lvl="2" indent="-540000">
              <a:lnSpc>
                <a:spcPct val="800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Une police pleinement investie au sein de l’OPV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2400" indent="-540000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b="1" dirty="0"/>
              <a:t>Une police « couteau-suisse </a:t>
            </a:r>
            <a:r>
              <a:rPr lang="fr-FR" b="1" dirty="0" smtClean="0"/>
              <a:t>»</a:t>
            </a:r>
          </a:p>
          <a:p>
            <a:pPr marL="1080000" lvl="2" indent="-5400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L’exercice des missions générales de police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lvl="2" indent="-5400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Diverses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prestations 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sécuritaires et administratives sur mesure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pour nos communes 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partenaires</a:t>
            </a:r>
          </a:p>
        </p:txBody>
      </p:sp>
    </p:spTree>
    <p:extLst>
      <p:ext uri="{BB962C8B-B14F-4D97-AF65-F5344CB8AC3E}">
        <p14:creationId xmlns:p14="http://schemas.microsoft.com/office/powerpoint/2010/main" val="2286903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0" y="2725977"/>
            <a:ext cx="14207897" cy="974153"/>
          </a:xfrm>
        </p:spPr>
        <p:txBody>
          <a:bodyPr/>
          <a:lstStyle/>
          <a:p>
            <a:r>
              <a:rPr lang="fr-FR" dirty="0" smtClean="0"/>
              <a:t>Notre écosystème</a:t>
            </a:r>
            <a:endParaRPr lang="fr-FR" dirty="0"/>
          </a:p>
        </p:txBody>
      </p:sp>
      <p:graphicFrame>
        <p:nvGraphicFramePr>
          <p:cNvPr id="5" name="Diagramme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707210"/>
              </p:ext>
            </p:extLst>
          </p:nvPr>
        </p:nvGraphicFramePr>
        <p:xfrm>
          <a:off x="408511" y="4026090"/>
          <a:ext cx="13398929" cy="9120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339" r="5572" b="-339"/>
          <a:stretch/>
        </p:blipFill>
        <p:spPr>
          <a:xfrm>
            <a:off x="14040000" y="-2160000"/>
            <a:ext cx="18000000" cy="18001800"/>
          </a:xfrm>
          <a:prstGeom prst="ellipse">
            <a:avLst/>
          </a:prstGeom>
          <a:effectLst>
            <a:outerShdw blurRad="952500" dist="63500" dir="5400000" sx="105000" sy="105000" algn="ctr" rotWithShape="0">
              <a:schemeClr val="tx1">
                <a:alpha val="3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6379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4F3AB4-ABC9-4116-A1A2-75FB227EC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694F3AB4-ABC9-4116-A1A2-75FB227EC5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FFBF97-A2E6-41C4-BEC8-5CB9C23D0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02FFBF97-A2E6-41C4-BEC8-5CB9C23D0B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BC33B9-1453-4B7B-93AF-C4949610F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C0BC33B9-1453-4B7B-93AF-C4949610FD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DC9324-E324-4050-B9D3-89110BF3B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BADC9324-E324-4050-B9D3-89110BF3B8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64A286-40F1-4071-B33F-1CCC083E5B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5C64A286-40F1-4071-B33F-1CCC083E5B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354683-12BD-426D-9EB6-A80756AC34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90354683-12BD-426D-9EB6-A80756AC34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45FB5C-D999-4F6F-AA4E-1B53CFBF7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F245FB5C-D999-4F6F-AA4E-1B53CFBF7F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5EBD07-9C50-4971-8938-9135AA438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5E5EBD07-9C50-4971-8938-9135AA4380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873" b="12435"/>
          <a:stretch/>
        </p:blipFill>
        <p:spPr>
          <a:xfrm>
            <a:off x="4902960" y="1742395"/>
            <a:ext cx="13862371" cy="10905577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83F1D9E-EB7C-8A4E-AFF4-4D96683398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2" y="2725977"/>
            <a:ext cx="14683384" cy="1255473"/>
          </a:xfrm>
        </p:spPr>
        <p:txBody>
          <a:bodyPr/>
          <a:lstStyle/>
          <a:p>
            <a:r>
              <a:rPr lang="fr-FR" dirty="0" smtClean="0"/>
              <a:t>Territoire et infrastructures</a:t>
            </a:r>
            <a:endParaRPr lang="fr-FR" dirty="0"/>
          </a:p>
        </p:txBody>
      </p:sp>
      <p:cxnSp>
        <p:nvCxnSpPr>
          <p:cNvPr id="12" name="Connecteur droit avec flèche 11"/>
          <p:cNvCxnSpPr>
            <a:endCxn id="3" idx="0"/>
          </p:cNvCxnSpPr>
          <p:nvPr/>
        </p:nvCxnSpPr>
        <p:spPr>
          <a:xfrm>
            <a:off x="4475739" y="5621573"/>
            <a:ext cx="2467253" cy="2491943"/>
          </a:xfrm>
          <a:prstGeom prst="curvedConnector2">
            <a:avLst/>
          </a:prstGeom>
          <a:ln w="190500" cap="flat" cmpd="sng" algn="ctr">
            <a:solidFill>
              <a:srgbClr val="F1DE1E">
                <a:alpha val="99000"/>
              </a:srgbClr>
            </a:solidFill>
            <a:prstDash val="solid"/>
            <a:round/>
            <a:headEnd type="none" w="med" len="med"/>
            <a:tailEnd type="triangle" w="lg" len="lg"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66888" y="7473397"/>
            <a:ext cx="40908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 de police principal</a:t>
            </a:r>
            <a:endParaRPr lang="fr-CH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490562" y="9377902"/>
            <a:ext cx="333617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Annexe administrative</a:t>
            </a:r>
            <a:endParaRPr lang="fr-CH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7774749" y="7473397"/>
            <a:ext cx="45715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Fourrière</a:t>
            </a:r>
            <a:endParaRPr lang="fr-CH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7774749" y="9377902"/>
            <a:ext cx="43243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 de police secondaire</a:t>
            </a:r>
            <a:endParaRPr lang="fr-CH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6751433" y="8113516"/>
            <a:ext cx="383117" cy="402385"/>
          </a:xfrm>
          <a:prstGeom prst="ellipse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3" name="Ellipse 22"/>
          <p:cNvSpPr/>
          <p:nvPr/>
        </p:nvSpPr>
        <p:spPr>
          <a:xfrm>
            <a:off x="10353028" y="9941995"/>
            <a:ext cx="383117" cy="402385"/>
          </a:xfrm>
          <a:prstGeom prst="ellipse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4" name="Ellipse 23"/>
          <p:cNvSpPr/>
          <p:nvPr/>
        </p:nvSpPr>
        <p:spPr>
          <a:xfrm>
            <a:off x="14598654" y="8314710"/>
            <a:ext cx="383117" cy="402385"/>
          </a:xfrm>
          <a:prstGeom prst="ellipse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5" name="Ellipse 24"/>
          <p:cNvSpPr/>
          <p:nvPr/>
        </p:nvSpPr>
        <p:spPr>
          <a:xfrm>
            <a:off x="14497794" y="11314711"/>
            <a:ext cx="383117" cy="402385"/>
          </a:xfrm>
          <a:prstGeom prst="ellipse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6" name="Ellipse 25"/>
          <p:cNvSpPr/>
          <p:nvPr/>
        </p:nvSpPr>
        <p:spPr>
          <a:xfrm>
            <a:off x="14037163" y="10626222"/>
            <a:ext cx="383117" cy="402385"/>
          </a:xfrm>
          <a:prstGeom prst="ellipse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31" name="Ellipse 30"/>
          <p:cNvSpPr/>
          <p:nvPr/>
        </p:nvSpPr>
        <p:spPr>
          <a:xfrm>
            <a:off x="15697452" y="11558204"/>
            <a:ext cx="383117" cy="402385"/>
          </a:xfrm>
          <a:prstGeom prst="ellipse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cxnSp>
        <p:nvCxnSpPr>
          <p:cNvPr id="34" name="Connecteur droit avec flèche 11"/>
          <p:cNvCxnSpPr>
            <a:stCxn id="28" idx="6"/>
            <a:endCxn id="3" idx="4"/>
          </p:cNvCxnSpPr>
          <p:nvPr/>
        </p:nvCxnSpPr>
        <p:spPr>
          <a:xfrm flipV="1">
            <a:off x="5809936" y="8515901"/>
            <a:ext cx="1133056" cy="3197432"/>
          </a:xfrm>
          <a:prstGeom prst="curvedConnector2">
            <a:avLst/>
          </a:prstGeom>
          <a:ln w="190500" cap="flat" cmpd="sng" algn="ctr">
            <a:solidFill>
              <a:srgbClr val="F1DE1E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Connecteur droit avec flèche 11"/>
          <p:cNvCxnSpPr>
            <a:stCxn id="29" idx="2"/>
            <a:endCxn id="24" idx="0"/>
          </p:cNvCxnSpPr>
          <p:nvPr/>
        </p:nvCxnSpPr>
        <p:spPr>
          <a:xfrm rot="10800000" flipV="1">
            <a:off x="14790213" y="5630608"/>
            <a:ext cx="5078768" cy="2684102"/>
          </a:xfrm>
          <a:prstGeom prst="curvedConnector2">
            <a:avLst/>
          </a:prstGeom>
          <a:ln w="190500" cap="flat" cmpd="sng" algn="ctr">
            <a:solidFill>
              <a:srgbClr val="F1DE1E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Connecteur droit avec flèche 11"/>
          <p:cNvCxnSpPr>
            <a:stCxn id="30" idx="2"/>
            <a:endCxn id="26" idx="5"/>
          </p:cNvCxnSpPr>
          <p:nvPr/>
        </p:nvCxnSpPr>
        <p:spPr>
          <a:xfrm rot="10800000">
            <a:off x="14364174" y="10969680"/>
            <a:ext cx="4094738" cy="747417"/>
          </a:xfrm>
          <a:prstGeom prst="curvedConnector2">
            <a:avLst/>
          </a:prstGeom>
          <a:ln w="190500" cap="flat" cmpd="sng" algn="ctr">
            <a:solidFill>
              <a:srgbClr val="F1DE1E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1178139" y="3976554"/>
            <a:ext cx="3297600" cy="3298315"/>
          </a:xfrm>
          <a:prstGeom prst="ellipse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9000" contrast="-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0">
            <a:noFill/>
          </a:ln>
          <a:effectLst>
            <a:outerShdw blurRad="1168400" dist="38100" dir="1944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8" name="Ellipse 27"/>
          <p:cNvSpPr/>
          <p:nvPr/>
        </p:nvSpPr>
        <p:spPr>
          <a:xfrm>
            <a:off x="2512336" y="10064175"/>
            <a:ext cx="3297600" cy="3298315"/>
          </a:xfrm>
          <a:prstGeom prst="ellipse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2000" contrast="-1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0">
            <a:noFill/>
          </a:ln>
          <a:effectLst>
            <a:outerShdw blurRad="1168400" dist="38100" dir="1944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9" name="Ellipse 28"/>
          <p:cNvSpPr/>
          <p:nvPr/>
        </p:nvSpPr>
        <p:spPr>
          <a:xfrm>
            <a:off x="19868981" y="3981450"/>
            <a:ext cx="3297600" cy="3298315"/>
          </a:xfrm>
          <a:prstGeom prst="ellipse">
            <a:avLst/>
          </a:pr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8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0">
            <a:noFill/>
          </a:ln>
          <a:effectLst>
            <a:outerShdw blurRad="1168400" dist="38100" dir="1944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30" name="Ellipse 29"/>
          <p:cNvSpPr/>
          <p:nvPr/>
        </p:nvSpPr>
        <p:spPr>
          <a:xfrm>
            <a:off x="18458912" y="10067938"/>
            <a:ext cx="3297600" cy="3298315"/>
          </a:xfrm>
          <a:prstGeom prst="ellipse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0">
            <a:noFill/>
          </a:ln>
          <a:effectLst>
            <a:outerShdw blurRad="1168400" dist="38100" dir="1944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59984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2" y="2725977"/>
            <a:ext cx="19828408" cy="1255473"/>
          </a:xfrm>
        </p:spPr>
        <p:txBody>
          <a:bodyPr/>
          <a:lstStyle/>
          <a:p>
            <a:r>
              <a:rPr lang="fr-FR" dirty="0" smtClean="0"/>
              <a:t>Une région conjuguant </a:t>
            </a:r>
          </a:p>
          <a:p>
            <a:r>
              <a:rPr lang="fr-FR" dirty="0" smtClean="0"/>
              <a:t>dynamisme et tranquillité</a:t>
            </a:r>
            <a:endParaRPr lang="fr-FR" dirty="0"/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1667710993"/>
              </p:ext>
            </p:extLst>
          </p:nvPr>
        </p:nvGraphicFramePr>
        <p:xfrm>
          <a:off x="2806876" y="5620491"/>
          <a:ext cx="9309740" cy="7059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Ellipse 16"/>
          <p:cNvSpPr/>
          <p:nvPr/>
        </p:nvSpPr>
        <p:spPr>
          <a:xfrm>
            <a:off x="14611740" y="1337512"/>
            <a:ext cx="2983831" cy="2948739"/>
          </a:xfrm>
          <a:prstGeom prst="ellipse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  <a:effectLst>
            <a:outerShdw blurRad="1028700" dist="38100" dir="18900000" sx="106000" sy="106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km2</a:t>
            </a:r>
            <a:endParaRPr lang="fr-CH" sz="21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17107302" y="1325938"/>
            <a:ext cx="2983831" cy="2948739"/>
          </a:xfrm>
          <a:prstGeom prst="ellipse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  <a:effectLst>
            <a:outerShdw blurRad="1028700" dist="38100" dir="18900000" sx="106000" sy="106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23’000 habitants</a:t>
            </a:r>
            <a:endParaRPr lang="fr-CH" sz="21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19731174" y="1313769"/>
            <a:ext cx="2983831" cy="2948739"/>
          </a:xfrm>
          <a:prstGeom prst="ellipse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  <a:effectLst>
            <a:outerShdw blurRad="1028700" dist="38100" dir="18900000" sx="106000" sy="106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6’500 ETP</a:t>
            </a:r>
            <a:endParaRPr lang="fr-CH" sz="21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13390878" y="3496010"/>
            <a:ext cx="2983831" cy="2948739"/>
          </a:xfrm>
          <a:prstGeom prst="ellipse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  <a:effectLst>
            <a:outerShdw blurRad="1028700" dist="38100" dir="18900000" sx="106000" sy="106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Patrimoine mondial de l’UNESCO</a:t>
            </a:r>
            <a:endParaRPr lang="fr-CH" sz="21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15802362" y="3506127"/>
            <a:ext cx="2983831" cy="2948739"/>
          </a:xfrm>
          <a:prstGeom prst="ellipse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  <a:effectLst>
            <a:outerShdw blurRad="1028700" dist="38100" dir="18900000" sx="106000" sy="106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21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anifestations d’envergure</a:t>
            </a:r>
            <a:endParaRPr lang="fr-CH" sz="21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18353835" y="3496011"/>
            <a:ext cx="2983831" cy="2948739"/>
          </a:xfrm>
          <a:prstGeom prst="ellipse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  <a:effectLst>
            <a:outerShdw blurRad="1028700" dist="38100" dir="18900000" sx="106000" sy="106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Calme et sécurité</a:t>
            </a:r>
            <a:endParaRPr lang="fr-CH" sz="21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20880404" y="3515520"/>
            <a:ext cx="2983831" cy="2948739"/>
          </a:xfrm>
          <a:prstGeom prst="ellipse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  <a:effectLst>
            <a:outerShdw blurRad="1028700" dist="38100" dir="18900000" sx="106000" sy="106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Viti-viniculture, gastronomie et tourisme</a:t>
            </a:r>
            <a:endParaRPr lang="fr-CH" sz="21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4617798" y="5682590"/>
            <a:ext cx="2983831" cy="2948739"/>
          </a:xfrm>
          <a:prstGeom prst="ellipse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  <a:effectLst>
            <a:outerShdw blurRad="1028700" dist="38100" dir="18900000" sx="106000" sy="106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Plusieurs routes cantonales</a:t>
            </a:r>
            <a:endParaRPr lang="fr-CH" sz="21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17130251" y="5690741"/>
            <a:ext cx="2983831" cy="2948739"/>
          </a:xfrm>
          <a:prstGeom prst="ellipse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  <a:effectLst>
            <a:outerShdw blurRad="1028700" dist="38100" dir="18900000" sx="106000" sy="106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lignes de train</a:t>
            </a:r>
            <a:endParaRPr lang="fr-CH" sz="21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19769851" y="5682590"/>
            <a:ext cx="2983831" cy="2948739"/>
          </a:xfrm>
          <a:prstGeom prst="ellipse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  <a:effectLst>
            <a:outerShdw blurRad="1028700" dist="38100" dir="18900000" sx="106000" sy="106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sorties d’autoroute</a:t>
            </a:r>
            <a:endParaRPr lang="fr-CH" sz="21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15707123" y="7870930"/>
            <a:ext cx="2983831" cy="2948739"/>
          </a:xfrm>
          <a:prstGeom prst="ellipse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  <a:effectLst>
            <a:outerShdw blurRad="1028700" dist="38100" dir="18900000" sx="106000" sy="106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244 km de routes</a:t>
            </a:r>
            <a:endParaRPr lang="fr-CH" sz="21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18476655" y="7874948"/>
            <a:ext cx="2983831" cy="2948739"/>
          </a:xfrm>
          <a:prstGeom prst="ellipse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  <a:effectLst>
            <a:outerShdw blurRad="1028700" dist="38100" dir="18900000" sx="106000" sy="106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le Léman et une ligne de crête</a:t>
            </a:r>
            <a:endParaRPr lang="fr-CH" sz="21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16984739" y="10027668"/>
            <a:ext cx="2983831" cy="2948739"/>
          </a:xfrm>
          <a:prstGeom prst="ellipse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  <a:effectLst>
            <a:outerShdw blurRad="1028700" dist="38100" dir="18900000" sx="106000" sy="106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Multimodalité des transports</a:t>
            </a:r>
            <a:endParaRPr lang="fr-CH" sz="22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/>
          <p:cNvGrpSpPr>
            <a:grpSpLocks noChangeAspect="1"/>
          </p:cNvGrpSpPr>
          <p:nvPr/>
        </p:nvGrpSpPr>
        <p:grpSpPr>
          <a:xfrm>
            <a:off x="4982391" y="6670786"/>
            <a:ext cx="4958709" cy="4958709"/>
            <a:chOff x="5069416" y="2557448"/>
            <a:chExt cx="6117166" cy="6117166"/>
          </a:xfr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5069416" y="2557448"/>
              <a:ext cx="6117166" cy="6117166"/>
            </a:xfrm>
            <a:prstGeom prst="ellipse">
              <a:avLst/>
            </a:prstGeom>
            <a:blipFill rotWithShape="0">
              <a:blip r:embed="rId8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1" name="Ellipse 4"/>
            <p:cNvSpPr txBox="1"/>
            <p:nvPr/>
          </p:nvSpPr>
          <p:spPr>
            <a:xfrm>
              <a:off x="5965254" y="3453286"/>
              <a:ext cx="4325490" cy="43254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6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3423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83F1D9E-EB7C-8A4E-AFF4-4D96683398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2" y="2725977"/>
            <a:ext cx="14025016" cy="1255473"/>
          </a:xfrm>
        </p:spPr>
        <p:txBody>
          <a:bodyPr/>
          <a:lstStyle/>
          <a:p>
            <a:r>
              <a:rPr lang="fr-FR" dirty="0" smtClean="0"/>
              <a:t>Notre histoire</a:t>
            </a:r>
            <a:endParaRPr lang="fr-FR" dirty="0"/>
          </a:p>
        </p:txBody>
      </p:sp>
      <p:sp>
        <p:nvSpPr>
          <p:cNvPr id="6" name="Flèche droite 5"/>
          <p:cNvSpPr/>
          <p:nvPr/>
        </p:nvSpPr>
        <p:spPr>
          <a:xfrm>
            <a:off x="5779699" y="7107007"/>
            <a:ext cx="17114808" cy="1588419"/>
          </a:xfrm>
          <a:prstGeom prst="rightArrow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" name="Rectangle 6"/>
          <p:cNvSpPr/>
          <p:nvPr/>
        </p:nvSpPr>
        <p:spPr>
          <a:xfrm>
            <a:off x="1401428" y="7498574"/>
            <a:ext cx="2957485" cy="805283"/>
          </a:xfrm>
          <a:prstGeom prst="rect">
            <a:avLst/>
          </a:prstGeom>
          <a:solidFill>
            <a:srgbClr val="213A8F"/>
          </a:solidFill>
          <a:ln w="127000">
            <a:solidFill>
              <a:srgbClr val="F1DE1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17580634" y="8646518"/>
            <a:ext cx="367485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fr-CH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/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Célébration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10 ans de Police Lavaux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004434" y="5811432"/>
            <a:ext cx="367485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: 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Accréditation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Lavaux</a:t>
            </a:r>
            <a:endParaRPr lang="fr-CH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895826" y="8650761"/>
            <a:ext cx="367485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CH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: 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Création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formelle de 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l’Association de communes</a:t>
            </a:r>
            <a:endParaRPr lang="fr-CH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045957" y="8646518"/>
            <a:ext cx="36748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 – 2007 : 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contrats de prestation entre Lutry et plusieurs 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autres communes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Lavaux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138997" y="5811432"/>
            <a:ext cx="367485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1905</a:t>
            </a:r>
            <a:r>
              <a:rPr lang="fr-CH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algn="l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policier municipal à Lutry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990429" y="5050344"/>
            <a:ext cx="36748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 – 2010 : </a:t>
            </a:r>
            <a:endParaRPr lang="fr-CH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place d’une police intercommunale à 10 communes (avant fusion de BeL)</a:t>
            </a:r>
          </a:p>
        </p:txBody>
      </p:sp>
      <p:cxnSp>
        <p:nvCxnSpPr>
          <p:cNvPr id="17" name="Connecteur droit 16"/>
          <p:cNvCxnSpPr/>
          <p:nvPr/>
        </p:nvCxnSpPr>
        <p:spPr>
          <a:xfrm flipH="1">
            <a:off x="4358913" y="6717268"/>
            <a:ext cx="1023970" cy="2305963"/>
          </a:xfrm>
          <a:prstGeom prst="line">
            <a:avLst/>
          </a:prstGeom>
          <a:ln w="127000">
            <a:solidFill>
              <a:srgbClr val="213A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4775672" y="6717268"/>
            <a:ext cx="1023970" cy="2305963"/>
          </a:xfrm>
          <a:prstGeom prst="line">
            <a:avLst/>
          </a:prstGeom>
          <a:ln w="127000">
            <a:solidFill>
              <a:srgbClr val="213A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3096" y="9739125"/>
            <a:ext cx="2973438" cy="297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6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xxx - PDF-XChange View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8" t="15506" r="17690" b="14899"/>
          <a:stretch/>
        </p:blipFill>
        <p:spPr>
          <a:xfrm>
            <a:off x="650239" y="487679"/>
            <a:ext cx="23002240" cy="1305429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6880" y="2634257"/>
            <a:ext cx="3333750" cy="15542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3537" t="22848" b="19696"/>
          <a:stretch/>
        </p:blipFill>
        <p:spPr>
          <a:xfrm>
            <a:off x="650239" y="487679"/>
            <a:ext cx="4469895" cy="11277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04012" y="10022126"/>
            <a:ext cx="719666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fr-CH" sz="40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61 collaborateurs (58.1 ETP)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fr-CH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38 policiers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fr-FR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 collaborateurs civils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aspirants de police ou policiers en formation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fr-FR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apprenti employé de commerce</a:t>
            </a:r>
            <a:endParaRPr lang="fr-CH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77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0" y="2725977"/>
            <a:ext cx="14207897" cy="974153"/>
          </a:xfrm>
        </p:spPr>
        <p:txBody>
          <a:bodyPr/>
          <a:lstStyle/>
          <a:p>
            <a:r>
              <a:rPr lang="fr-FR" dirty="0" smtClean="0"/>
              <a:t>Rythmes de conduite</a:t>
            </a:r>
            <a:endParaRPr lang="fr-FR" dirty="0"/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76301" y="4736414"/>
            <a:ext cx="2570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coordonnée</a:t>
            </a:r>
            <a:endParaRPr lang="fr-CH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76301" y="11528256"/>
            <a:ext cx="2898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Opérationnel /</a:t>
            </a:r>
          </a:p>
          <a:p>
            <a:pPr algn="l"/>
            <a:r>
              <a:rPr lang="fr-CH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15" name="Accolade ouvrante 14"/>
          <p:cNvSpPr/>
          <p:nvPr/>
        </p:nvSpPr>
        <p:spPr>
          <a:xfrm>
            <a:off x="4135769" y="5943384"/>
            <a:ext cx="302764" cy="3117270"/>
          </a:xfrm>
          <a:prstGeom prst="leftBrace">
            <a:avLst>
              <a:gd name="adj1" fmla="val 4471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6" name="Accolade ouvrante 15"/>
          <p:cNvSpPr/>
          <p:nvPr/>
        </p:nvSpPr>
        <p:spPr>
          <a:xfrm>
            <a:off x="4105143" y="9219926"/>
            <a:ext cx="333389" cy="1722395"/>
          </a:xfrm>
          <a:prstGeom prst="leftBrace">
            <a:avLst>
              <a:gd name="adj1" fmla="val 4471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8" name="ZoneTexte 17"/>
          <p:cNvSpPr txBox="1"/>
          <p:nvPr/>
        </p:nvSpPr>
        <p:spPr>
          <a:xfrm>
            <a:off x="876301" y="7240409"/>
            <a:ext cx="252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endParaRPr lang="fr-CH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ccolade ouvrante 18"/>
          <p:cNvSpPr/>
          <p:nvPr/>
        </p:nvSpPr>
        <p:spPr>
          <a:xfrm>
            <a:off x="4087873" y="11125200"/>
            <a:ext cx="350659" cy="1760220"/>
          </a:xfrm>
          <a:prstGeom prst="leftBrace">
            <a:avLst>
              <a:gd name="adj1" fmla="val 4471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0" name="ZoneTexte 19"/>
          <p:cNvSpPr txBox="1"/>
          <p:nvPr/>
        </p:nvSpPr>
        <p:spPr>
          <a:xfrm>
            <a:off x="876301" y="9674375"/>
            <a:ext cx="2898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du corps de police</a:t>
            </a:r>
          </a:p>
        </p:txBody>
      </p:sp>
      <p:sp>
        <p:nvSpPr>
          <p:cNvPr id="17" name="Accolade ouvrante 16"/>
          <p:cNvSpPr/>
          <p:nvPr/>
        </p:nvSpPr>
        <p:spPr>
          <a:xfrm>
            <a:off x="4122410" y="4673468"/>
            <a:ext cx="316123" cy="1080000"/>
          </a:xfrm>
          <a:prstGeom prst="leftBrace">
            <a:avLst>
              <a:gd name="adj1" fmla="val 4471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3" name="Image 2" descr="Rythmes_de_conduite_généraux_et_particuliers_Police_Lavaux - PDF-XChange View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30155" r="23245" b="13514"/>
          <a:stretch/>
        </p:blipFill>
        <p:spPr>
          <a:xfrm>
            <a:off x="4464887" y="4002275"/>
            <a:ext cx="16090063" cy="90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37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 animBg="1"/>
      <p:bldP spid="16" grpId="0" animBg="1"/>
      <p:bldP spid="18" grpId="0"/>
      <p:bldP spid="19" grpId="0" animBg="1"/>
      <p:bldP spid="20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0" t="-8298" r="-9416" b="36225"/>
          <a:stretch/>
        </p:blipFill>
        <p:spPr>
          <a:xfrm>
            <a:off x="14040000" y="-2160000"/>
            <a:ext cx="18000000" cy="18001894"/>
          </a:xfrm>
          <a:prstGeom prst="ellipse">
            <a:avLst/>
          </a:prstGeom>
          <a:effectLst>
            <a:outerShdw blurRad="952500" dist="63500" dir="5400000" sx="105000" sy="105000" algn="ctr" rotWithShape="0">
              <a:schemeClr val="tx1">
                <a:alpha val="35000"/>
              </a:schemeClr>
            </a:outerShdw>
          </a:effectLst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Un Commandant aux multiples fonctions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8892000" cy="7560000"/>
          </a:xfrm>
        </p:spPr>
        <p:txBody>
          <a:bodyPr/>
          <a:lstStyle/>
          <a:p>
            <a:pPr marL="572400" indent="-5724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dirty="0"/>
              <a:t>Membre de la Direction opérationnelle </a:t>
            </a:r>
            <a:r>
              <a:rPr lang="fr-CH" dirty="0" smtClean="0"/>
              <a:t>élargie de l’OPV</a:t>
            </a:r>
          </a:p>
          <a:p>
            <a:pPr marL="572400" indent="-5724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dirty="0" smtClean="0"/>
              <a:t>Membre de la Conférence des Commandants des Polices communales vaudoises</a:t>
            </a:r>
            <a:endParaRPr lang="fr-CH" dirty="0"/>
          </a:p>
          <a:p>
            <a:pPr marL="572400" indent="-5724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dirty="0"/>
              <a:t>Secrétaire général de </a:t>
            </a:r>
            <a:r>
              <a:rPr lang="fr-CH" dirty="0" smtClean="0"/>
              <a:t>l’Association</a:t>
            </a:r>
            <a:endParaRPr lang="fr-CH" dirty="0"/>
          </a:p>
          <a:p>
            <a:pPr marL="572400" indent="-5724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dirty="0"/>
              <a:t>Chef de service</a:t>
            </a:r>
          </a:p>
          <a:p>
            <a:pPr marL="572400" indent="-5724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dirty="0"/>
              <a:t>Commandant de police</a:t>
            </a:r>
          </a:p>
          <a:p>
            <a:pPr marL="572400" indent="-5724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dirty="0"/>
              <a:t>Policier</a:t>
            </a:r>
          </a:p>
          <a:p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4" t="-3277" r="-15024" b="28832"/>
          <a:stretch/>
        </p:blipFill>
        <p:spPr>
          <a:xfrm>
            <a:off x="14040000" y="-2160000"/>
            <a:ext cx="18000000" cy="18002115"/>
          </a:xfrm>
          <a:prstGeom prst="ellipse">
            <a:avLst/>
          </a:prstGeom>
          <a:effectLst>
            <a:outerShdw blurRad="952500" dist="63500" dir="5400000" sx="105000" sy="105000" algn="ctr" rotWithShape="0">
              <a:schemeClr val="tx1">
                <a:alpha val="35000"/>
              </a:scheme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5" t="-10776" r="3493" b="10776"/>
          <a:stretch/>
        </p:blipFill>
        <p:spPr>
          <a:xfrm>
            <a:off x="14040000" y="-2160000"/>
            <a:ext cx="18005235" cy="18000000"/>
          </a:xfrm>
          <a:prstGeom prst="ellipse">
            <a:avLst/>
          </a:prstGeom>
          <a:effectLst>
            <a:outerShdw blurRad="952500" dist="63500" dir="5400000" sx="105000" sy="105000" algn="ctr" rotWithShape="0">
              <a:schemeClr val="tx1">
                <a:alpha val="35000"/>
              </a:scheme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t="-11699" r="17572" b="11699"/>
          <a:stretch/>
        </p:blipFill>
        <p:spPr>
          <a:xfrm>
            <a:off x="14040000" y="-2160000"/>
            <a:ext cx="18004076" cy="18000000"/>
          </a:xfrm>
          <a:prstGeom prst="ellipse">
            <a:avLst/>
          </a:prstGeom>
          <a:effectLst>
            <a:outerShdw blurRad="952500" dist="63500" dir="5400000" sx="105000" sy="105000" algn="ctr" rotWithShape="0">
              <a:schemeClr val="tx1">
                <a:alpha val="35000"/>
              </a:schemeClr>
            </a:outerShdw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7" t="-2235" r="-5511" b="5444"/>
          <a:stretch/>
        </p:blipFill>
        <p:spPr>
          <a:xfrm>
            <a:off x="14040000" y="-2160000"/>
            <a:ext cx="17990542" cy="18000000"/>
          </a:xfrm>
          <a:prstGeom prst="ellipse">
            <a:avLst/>
          </a:prstGeom>
          <a:effectLst>
            <a:outerShdw blurRad="952500" dist="63500" dir="5400000" sx="105000" sy="105000" algn="ctr" rotWithShape="0">
              <a:schemeClr val="tx1">
                <a:alpha val="35000"/>
              </a:scheme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0" t="-7854" r="9410" b="23189"/>
          <a:stretch/>
        </p:blipFill>
        <p:spPr>
          <a:xfrm>
            <a:off x="14040000" y="-2160000"/>
            <a:ext cx="17830189" cy="18000000"/>
          </a:xfrm>
          <a:prstGeom prst="ellipse">
            <a:avLst/>
          </a:prstGeom>
          <a:effectLst>
            <a:outerShdw blurRad="952500" dist="63500" dir="5400000" sx="105000" sy="105000" algn="ctr" rotWithShape="0">
              <a:schemeClr val="tx1">
                <a:alpha val="3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4504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2543912" y="2725977"/>
            <a:ext cx="14829688" cy="12554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CH" dirty="0" smtClean="0"/>
              <a:t>Présentation personnelle du Commandant de Police Lavaux, </a:t>
            </a:r>
          </a:p>
          <a:p>
            <a:pPr>
              <a:spcBef>
                <a:spcPts val="0"/>
              </a:spcBef>
            </a:pPr>
            <a:r>
              <a:rPr lang="fr-CH" dirty="0" smtClean="0"/>
              <a:t>le lieutenant-colonel Raphaël Cavin</a:t>
            </a:r>
            <a:endParaRPr lang="fr-CH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2"/>
          <a:srcRect l="21" t="-17129" r="-4304" b="27327"/>
          <a:stretch/>
        </p:blipFill>
        <p:spPr>
          <a:xfrm>
            <a:off x="17640000" y="-1620000"/>
            <a:ext cx="8213244" cy="8257542"/>
          </a:xfrm>
          <a:prstGeom prst="ellipse">
            <a:avLst/>
          </a:prstGeom>
          <a:effectLst>
            <a:outerShdw blurRad="1270000" dist="63500" dir="5400000" sx="105000" sy="105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b="88781"/>
          <a:stretch/>
        </p:blipFill>
        <p:spPr>
          <a:xfrm>
            <a:off x="2854678" y="6346319"/>
            <a:ext cx="15290093" cy="7578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13996" b="68302"/>
          <a:stretch/>
        </p:blipFill>
        <p:spPr>
          <a:xfrm>
            <a:off x="2854678" y="7268308"/>
            <a:ext cx="15290093" cy="11957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31789" b="35794"/>
          <a:stretch/>
        </p:blipFill>
        <p:spPr>
          <a:xfrm>
            <a:off x="2854678" y="8470232"/>
            <a:ext cx="15290093" cy="218974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t="66700" b="6582"/>
          <a:stretch/>
        </p:blipFill>
        <p:spPr>
          <a:xfrm>
            <a:off x="2854678" y="10828421"/>
            <a:ext cx="15290093" cy="18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87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228600" y="5308600"/>
            <a:ext cx="25323800" cy="1008380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algn="just"/>
            <a:r>
              <a:rPr lang="fr-FR" sz="8800" b="1" dirty="0" smtClean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+mj-lt"/>
                <a:cs typeface="Arial" panose="020B0604020202020204" pitchFamily="34" charset="0"/>
              </a:rPr>
              <a:t>----------</a:t>
            </a:r>
            <a:endParaRPr lang="fr-CH" sz="8000" b="1" dirty="0">
              <a:blipFill dpi="0" rotWithShape="1">
                <a:blip r:embed="rId3"/>
                <a:srcRect/>
                <a:stretch>
                  <a:fillRect/>
                </a:stretch>
              </a:blip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3. Nos activités et prestations</a:t>
            </a:r>
            <a:endParaRPr lang="fr-FR" dirty="0"/>
          </a:p>
        </p:txBody>
      </p:sp>
      <p:sp>
        <p:nvSpPr>
          <p:cNvPr id="5" name="Espace réservé du texte 7"/>
          <p:cNvSpPr txBox="1">
            <a:spLocks/>
          </p:cNvSpPr>
          <p:nvPr/>
        </p:nvSpPr>
        <p:spPr>
          <a:xfrm>
            <a:off x="10447839" y="2725977"/>
            <a:ext cx="10915650" cy="98241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2400" indent="-5724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/>
              <a:t>Exercer les missions </a:t>
            </a:r>
            <a:r>
              <a:rPr lang="fr-FR" dirty="0" smtClean="0"/>
              <a:t>policières en </a:t>
            </a:r>
            <a:r>
              <a:rPr lang="fr-FR" dirty="0"/>
              <a:t>adéquation avec les attentes et les spécificités de notre territoire</a:t>
            </a:r>
          </a:p>
          <a:p>
            <a:pPr marL="572400" indent="-5724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Proposer </a:t>
            </a:r>
            <a:r>
              <a:rPr lang="fr-FR" dirty="0"/>
              <a:t>des prestations complémentaires à nos communes partenaires adaptées à leurs besoins et à un coût limité</a:t>
            </a:r>
          </a:p>
          <a:p>
            <a:pPr marL="572400" indent="-572400">
              <a:lnSpc>
                <a:spcPct val="1000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Poursuivre </a:t>
            </a:r>
            <a:r>
              <a:rPr lang="fr-FR" dirty="0"/>
              <a:t>les infractions de compétence </a:t>
            </a:r>
            <a:r>
              <a:rPr lang="fr-FR" dirty="0" smtClean="0"/>
              <a:t>communale</a:t>
            </a:r>
          </a:p>
        </p:txBody>
      </p:sp>
    </p:spTree>
    <p:extLst>
      <p:ext uri="{BB962C8B-B14F-4D97-AF65-F5344CB8AC3E}">
        <p14:creationId xmlns:p14="http://schemas.microsoft.com/office/powerpoint/2010/main" val="1534389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16269006" y="3112410"/>
            <a:ext cx="3463200" cy="3463200"/>
          </a:xfrm>
          <a:prstGeom prst="ellipse">
            <a:avLst/>
          </a:prstGeom>
          <a:effectLst>
            <a:outerShdw blurRad="927100" dist="50800" dir="5400000" sx="107000" sy="107000" algn="ctr" rotWithShape="0">
              <a:srgbClr val="000000">
                <a:alpha val="36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 contrast="-18000"/>
                    </a14:imgEffect>
                  </a14:imgLayer>
                </a14:imgProps>
              </a:ext>
            </a:extLst>
          </a:blip>
          <a:srcRect l="5023" t="-534" r="28311" b="534"/>
          <a:stretch/>
        </p:blipFill>
        <p:spPr>
          <a:xfrm>
            <a:off x="18030169" y="6121911"/>
            <a:ext cx="3463200" cy="3463200"/>
          </a:xfrm>
          <a:prstGeom prst="ellipse">
            <a:avLst/>
          </a:prstGeom>
          <a:effectLst>
            <a:outerShdw blurRad="927100" dist="50800" dir="5400000" sx="107000" sy="107000" algn="ctr" rotWithShape="0">
              <a:srgbClr val="000000">
                <a:alpha val="36000"/>
              </a:srgbClr>
            </a:outerShdw>
          </a:effectLst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1" y="2725977"/>
            <a:ext cx="8938863" cy="1255473"/>
          </a:xfrm>
        </p:spPr>
        <p:txBody>
          <a:bodyPr/>
          <a:lstStyle/>
          <a:p>
            <a:r>
              <a:rPr lang="fr-FR" dirty="0" smtClean="0"/>
              <a:t>Nos missions policières</a:t>
            </a: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8892000" cy="7560000"/>
          </a:xfrm>
        </p:spPr>
        <p:txBody>
          <a:bodyPr>
            <a:normAutofit fontScale="77500" lnSpcReduction="20000"/>
          </a:bodyPr>
          <a:lstStyle/>
          <a:p>
            <a:pPr marL="572400" indent="-54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Protéger </a:t>
            </a:r>
            <a:r>
              <a:rPr lang="fr-FR" dirty="0"/>
              <a:t>les personnes et les biens</a:t>
            </a:r>
          </a:p>
          <a:p>
            <a:pPr marL="1080000" lvl="3" indent="-54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Intervenir </a:t>
            </a:r>
            <a:r>
              <a:rPr lang="fr-FR" sz="3100" dirty="0">
                <a:latin typeface="Arial" panose="020B0604020202020204" pitchFamily="34" charset="0"/>
                <a:cs typeface="Arial" panose="020B0604020202020204" pitchFamily="34" charset="0"/>
              </a:rPr>
              <a:t>24h/24 – 7j/7</a:t>
            </a:r>
          </a:p>
          <a:p>
            <a:pPr marL="1080000" lvl="3" indent="-54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Poste </a:t>
            </a:r>
            <a:r>
              <a:rPr lang="fr-FR" sz="3100" dirty="0">
                <a:latin typeface="Arial" panose="020B0604020202020204" pitchFamily="34" charset="0"/>
                <a:cs typeface="Arial" panose="020B0604020202020204" pitchFamily="34" charset="0"/>
              </a:rPr>
              <a:t>de police </a:t>
            </a:r>
            <a:r>
              <a:rPr lang="fr-F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ouvert en continu</a:t>
            </a:r>
          </a:p>
          <a:p>
            <a:pPr marL="1080000" lvl="3" indent="-54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3100" dirty="0">
                <a:latin typeface="Arial" panose="020B0604020202020204" pitchFamily="34" charset="0"/>
                <a:cs typeface="Arial" panose="020B0604020202020204" pitchFamily="34" charset="0"/>
              </a:rPr>
              <a:t>patrouilles </a:t>
            </a:r>
            <a:r>
              <a:rPr lang="fr-F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+ 1 planton disponibles en continu</a:t>
            </a:r>
            <a:endParaRPr lang="fr-FR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2400" indent="-5400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Effectuer des actions de prévention et de visibilité</a:t>
            </a:r>
          </a:p>
          <a:p>
            <a:pPr marL="572400" indent="-5400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Assurer l’exécution des décisions administratives et judiciaires</a:t>
            </a:r>
          </a:p>
          <a:p>
            <a:pPr marL="572400" indent="-5400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Dénoncer </a:t>
            </a:r>
            <a:r>
              <a:rPr lang="fr-FR" dirty="0"/>
              <a:t>les infractions constatées et enregistrer les </a:t>
            </a:r>
            <a:r>
              <a:rPr lang="fr-FR" dirty="0" smtClean="0"/>
              <a:t>plaintes</a:t>
            </a:r>
          </a:p>
          <a:p>
            <a:pPr marL="572400" indent="-5400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Investiguer en matière de circulation routière et de violences conjugales</a:t>
            </a:r>
          </a:p>
          <a:p>
            <a:pPr marL="572400" indent="-5400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/>
              <a:t>Assurer le maintien de l’ordre, en collaboration avec les autres corps de police et les autres </a:t>
            </a:r>
            <a:r>
              <a:rPr lang="fr-FR" dirty="0" smtClean="0"/>
              <a:t>cantons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3455" t="17410" r="1" b="17685"/>
          <a:stretch/>
        </p:blipFill>
        <p:spPr>
          <a:xfrm>
            <a:off x="14570897" y="6133874"/>
            <a:ext cx="3463200" cy="3463200"/>
          </a:xfrm>
          <a:prstGeom prst="ellipse">
            <a:avLst/>
          </a:prstGeom>
          <a:effectLst>
            <a:glow>
              <a:schemeClr val="accent1">
                <a:alpha val="40000"/>
              </a:schemeClr>
            </a:glow>
            <a:outerShdw blurRad="927100" dist="50800" dir="5400000" sx="107000" sy="107000" algn="ctr" rotWithShape="0">
              <a:srgbClr val="000000">
                <a:alpha val="36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r="16966"/>
          <a:stretch/>
        </p:blipFill>
        <p:spPr>
          <a:xfrm>
            <a:off x="16298569" y="9119448"/>
            <a:ext cx="3463200" cy="3463200"/>
          </a:xfrm>
          <a:prstGeom prst="ellipse">
            <a:avLst/>
          </a:prstGeom>
          <a:effectLst>
            <a:outerShdw blurRad="927100" dist="50800" dir="5400000" sx="107000" sy="107000" algn="ctr" rotWithShape="0">
              <a:srgbClr val="000000">
                <a:alpha val="36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5" t="17084" r="36524" b="26857"/>
          <a:stretch/>
        </p:blipFill>
        <p:spPr>
          <a:xfrm>
            <a:off x="19746527" y="3112410"/>
            <a:ext cx="3450911" cy="3463200"/>
          </a:xfrm>
          <a:prstGeom prst="ellipse">
            <a:avLst/>
          </a:prstGeom>
          <a:effectLst>
            <a:outerShdw blurRad="927100" dist="50800" dir="5400000" sx="107000" sy="107000" algn="ctr" rotWithShape="0">
              <a:srgbClr val="000000">
                <a:alpha val="36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r="25278"/>
          <a:stretch/>
        </p:blipFill>
        <p:spPr>
          <a:xfrm>
            <a:off x="12817581" y="3136337"/>
            <a:ext cx="3461236" cy="3461236"/>
          </a:xfrm>
          <a:prstGeom prst="ellipse">
            <a:avLst/>
          </a:prstGeo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4765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t="-19649" r="17112" b="19649"/>
          <a:stretch/>
        </p:blipFill>
        <p:spPr>
          <a:xfrm>
            <a:off x="17640000" y="-1620000"/>
            <a:ext cx="8189711" cy="8189711"/>
          </a:xfrm>
          <a:prstGeom prst="ellipse">
            <a:avLst/>
          </a:prstGeom>
          <a:effectLst>
            <a:outerShdw blurRad="927100" dist="50800" dir="5400000" sx="107000" sy="107000" algn="ctr" rotWithShape="0">
              <a:srgbClr val="000000">
                <a:alpha val="36000"/>
              </a:srgbClr>
            </a:outerShdw>
          </a:effectLst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0" y="2725977"/>
            <a:ext cx="15363090" cy="974153"/>
          </a:xfrm>
        </p:spPr>
        <p:txBody>
          <a:bodyPr/>
          <a:lstStyle/>
          <a:p>
            <a:r>
              <a:rPr lang="fr-FR" dirty="0" smtClean="0"/>
              <a:t>La proximité – un état d’esprit, une manière de travailler</a:t>
            </a: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9349362" cy="7560000"/>
          </a:xfrm>
        </p:spPr>
        <p:txBody>
          <a:bodyPr>
            <a:normAutofit/>
          </a:bodyPr>
          <a:lstStyle/>
          <a:p>
            <a:pPr marL="572400" indent="-572400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ClrTx/>
              <a:buFont typeface="Wingdings" panose="05000000000000000000" pitchFamily="2" charset="2"/>
              <a:buChar char="§"/>
            </a:pPr>
            <a:r>
              <a:rPr lang="fr-FR" sz="3700" dirty="0" smtClean="0"/>
              <a:t>Une </a:t>
            </a:r>
            <a:r>
              <a:rPr lang="fr-FR" sz="3700" dirty="0"/>
              <a:t>valeur cardinale de Police Lavaux orientant l’action de tous nos collaborateurs</a:t>
            </a:r>
          </a:p>
          <a:p>
            <a:pPr marL="572400" indent="-572400">
              <a:lnSpc>
                <a:spcPct val="80000"/>
              </a:lnSpc>
              <a:spcBef>
                <a:spcPts val="18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sz="3700" dirty="0"/>
              <a:t>3 référents de proximité répartis sur le territoire</a:t>
            </a:r>
            <a:endParaRPr lang="fr-CH" sz="3700" dirty="0"/>
          </a:p>
          <a:p>
            <a:pPr marL="1486800" lvl="3" indent="-572400">
              <a:lnSpc>
                <a:spcPct val="8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sz="3200" dirty="0"/>
              <a:t>Interlocuteurs privilégiés des administrations communales et des habitants de la région</a:t>
            </a:r>
          </a:p>
          <a:p>
            <a:pPr marL="572400" indent="-572400">
              <a:lnSpc>
                <a:spcPct val="80000"/>
              </a:lnSpc>
              <a:spcBef>
                <a:spcPts val="18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CH" sz="3700" dirty="0"/>
              <a:t>Le délégué aux affaires viticoles et </a:t>
            </a:r>
            <a:r>
              <a:rPr lang="fr-CH" sz="3700" dirty="0" smtClean="0"/>
              <a:t>au tourisme (DAVT) </a:t>
            </a:r>
            <a:endParaRPr lang="fr-CH" sz="3700" dirty="0"/>
          </a:p>
          <a:p>
            <a:pPr marL="1486800" lvl="3" indent="-572400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fr-CH" sz="3200" dirty="0"/>
              <a:t>Interlocuteur privilégié du </a:t>
            </a:r>
            <a:r>
              <a:rPr lang="fr-CH" sz="3200" dirty="0" smtClean="0"/>
              <a:t>milieu vitivinicole</a:t>
            </a:r>
          </a:p>
          <a:p>
            <a:pPr marL="1486800" lvl="3" indent="-572400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fr-FR" sz="3200" dirty="0" smtClean="0"/>
              <a:t>Interlocuteur privilégié du secteur touristique</a:t>
            </a:r>
            <a:endParaRPr lang="fr-CH" sz="3200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 txBox="1">
            <a:spLocks/>
          </p:cNvSpPr>
          <p:nvPr/>
        </p:nvSpPr>
        <p:spPr>
          <a:xfrm>
            <a:off x="12535567" y="5112000"/>
            <a:ext cx="9349362" cy="75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4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571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62F"/>
              </a:buClr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85900" indent="-571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62F"/>
              </a:buClr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43100" indent="-571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62F"/>
              </a:buClr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00300" indent="-571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62F"/>
              </a:buClr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2400" indent="-572400">
              <a:lnSpc>
                <a:spcPct val="8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CH" sz="3700" b="1" dirty="0"/>
              <a:t>Objectifs</a:t>
            </a:r>
            <a:r>
              <a:rPr lang="fr-CH" sz="3700" dirty="0"/>
              <a:t> </a:t>
            </a:r>
            <a:r>
              <a:rPr lang="fr-CH" sz="3700" dirty="0" smtClean="0"/>
              <a:t>:</a:t>
            </a:r>
            <a:endParaRPr lang="fr-CH" sz="3700" dirty="0"/>
          </a:p>
          <a:p>
            <a:pPr marL="1029600" lvl="2" indent="-572400">
              <a:lnSpc>
                <a:spcPct val="8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CH" sz="3200" dirty="0"/>
              <a:t>Renforcer la confiance </a:t>
            </a:r>
            <a:r>
              <a:rPr lang="fr-CH" sz="3200" dirty="0" smtClean="0"/>
              <a:t/>
            </a:r>
            <a:br>
              <a:rPr lang="fr-CH" sz="3200" dirty="0" smtClean="0"/>
            </a:br>
            <a:r>
              <a:rPr lang="fr-CH" sz="3200" dirty="0" smtClean="0"/>
              <a:t>entre le </a:t>
            </a:r>
            <a:r>
              <a:rPr lang="fr-CH" sz="3200" dirty="0"/>
              <a:t>policier, le </a:t>
            </a:r>
            <a:r>
              <a:rPr lang="fr-CH" sz="3200" dirty="0" smtClean="0"/>
              <a:t>citoyen, </a:t>
            </a:r>
            <a:br>
              <a:rPr lang="fr-CH" sz="3200" dirty="0" smtClean="0"/>
            </a:br>
            <a:r>
              <a:rPr lang="fr-CH" sz="3200" dirty="0" smtClean="0"/>
              <a:t>les différents partenaires de la </a:t>
            </a:r>
            <a:br>
              <a:rPr lang="fr-CH" sz="3200" dirty="0" smtClean="0"/>
            </a:br>
            <a:r>
              <a:rPr lang="fr-CH" sz="3200" dirty="0" smtClean="0"/>
              <a:t>société civile et </a:t>
            </a:r>
            <a:r>
              <a:rPr lang="fr-CH" sz="3200" dirty="0"/>
              <a:t>les </a:t>
            </a:r>
            <a:r>
              <a:rPr lang="fr-CH" sz="3200" dirty="0" smtClean="0"/>
              <a:t>communes</a:t>
            </a:r>
            <a:br>
              <a:rPr lang="fr-CH" sz="3200" dirty="0" smtClean="0"/>
            </a:br>
            <a:r>
              <a:rPr lang="fr-CH" sz="3200" dirty="0" smtClean="0"/>
              <a:t>partenaires</a:t>
            </a:r>
            <a:endParaRPr lang="fr-CH" sz="3200" dirty="0"/>
          </a:p>
          <a:p>
            <a:pPr marL="1029600" lvl="2" indent="-572400">
              <a:lnSpc>
                <a:spcPct val="8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CH" sz="3200" dirty="0"/>
              <a:t>Approfondir la connaissance du territoire, de ses habitants et de ses acteurs et identifier </a:t>
            </a:r>
            <a:r>
              <a:rPr lang="fr-CH" sz="3200" dirty="0" smtClean="0"/>
              <a:t>proactivement </a:t>
            </a:r>
            <a:r>
              <a:rPr lang="fr-CH" sz="3200" dirty="0"/>
              <a:t>les risques sécuritaires</a:t>
            </a:r>
          </a:p>
          <a:p>
            <a:pPr marL="1029600" lvl="2" indent="-572400">
              <a:lnSpc>
                <a:spcPct val="8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FR" sz="3200" dirty="0"/>
              <a:t>Favoriser le sentiment de sécurité</a:t>
            </a:r>
            <a:endParaRPr lang="fr-CH" sz="3200" dirty="0"/>
          </a:p>
          <a:p>
            <a:pPr marL="1029600" lvl="2" indent="-572400">
              <a:lnSpc>
                <a:spcPct val="8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CH" sz="3200" dirty="0"/>
              <a:t>Proposer des solutions négociées aux problèmes rencontrés</a:t>
            </a:r>
          </a:p>
          <a:p>
            <a:pPr marL="1029600" lvl="2" indent="-572400">
              <a:lnSpc>
                <a:spcPct val="8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CH" sz="3200" dirty="0"/>
              <a:t>Offrir des services </a:t>
            </a:r>
            <a:r>
              <a:rPr lang="fr-CH" sz="3200" dirty="0" smtClean="0"/>
              <a:t>sur mesure </a:t>
            </a:r>
            <a:r>
              <a:rPr lang="fr-CH" sz="3200" dirty="0"/>
              <a:t>aux communes partenaires (porte-drapeau, </a:t>
            </a:r>
            <a:r>
              <a:rPr lang="fr-CH" sz="3200" dirty="0" smtClean="0"/>
              <a:t>affichage au pilier public, huissier</a:t>
            </a:r>
            <a:r>
              <a:rPr lang="fr-CH" sz="3200" dirty="0"/>
              <a:t>, </a:t>
            </a:r>
            <a:r>
              <a:rPr lang="fr-CH" sz="3200" dirty="0" smtClean="0"/>
              <a:t>etc…)</a:t>
            </a:r>
            <a:r>
              <a:rPr lang="fr-FR" sz="3200" dirty="0" smtClean="0"/>
              <a:t> </a:t>
            </a:r>
            <a:endParaRPr lang="fr-FR" sz="3200" dirty="0"/>
          </a:p>
          <a:p>
            <a:pPr marL="857250" indent="-857250">
              <a:buFont typeface="Wingdings" panose="05000000000000000000" pitchFamily="2" charset="2"/>
              <a:buChar char="§"/>
            </a:pP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1412643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1" r="-24721"/>
          <a:stretch/>
        </p:blipFill>
        <p:spPr>
          <a:xfrm>
            <a:off x="14044246" y="-2159188"/>
            <a:ext cx="17911975" cy="17911975"/>
          </a:xfrm>
          <a:prstGeom prst="ellipse">
            <a:avLst/>
          </a:prstGeo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La </a:t>
            </a:r>
            <a:r>
              <a:rPr lang="fr-FR" dirty="0"/>
              <a:t>prévention – </a:t>
            </a:r>
            <a:r>
              <a:rPr lang="fr-FR" dirty="0" smtClean="0"/>
              <a:t>une démarche essentielle</a:t>
            </a: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8892000" cy="7560000"/>
          </a:xfrm>
        </p:spPr>
        <p:txBody>
          <a:bodyPr>
            <a:normAutofit fontScale="70000" lnSpcReduction="20000"/>
          </a:bodyPr>
          <a:lstStyle/>
          <a:p>
            <a:pPr marL="572400" indent="-5400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sz="4800" b="1" dirty="0" smtClean="0"/>
              <a:t>Actions dans les écoles</a:t>
            </a:r>
          </a:p>
          <a:p>
            <a:pPr marL="1080000" lvl="3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 à la sécurité routière et sensibilisation aux comportements criminels</a:t>
            </a:r>
          </a:p>
          <a:p>
            <a:pPr marL="1080000" lvl="3" indent="-540000">
              <a:lnSpc>
                <a:spcPct val="10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96 % des élèves de l’enseignement obligatoire ont reçu au moins 1 cours de prévention </a:t>
            </a:r>
            <a:r>
              <a:rPr lang="fr-FR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</a:p>
          <a:p>
            <a:pPr marL="572400" indent="-540000">
              <a:lnSpc>
                <a:spcPct val="10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sz="4800" b="1" dirty="0" smtClean="0"/>
              <a:t>Actions préventives sur l’ensemble du territoire</a:t>
            </a:r>
          </a:p>
          <a:p>
            <a:pPr marL="1080000" lvl="3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Thématiques saisonnières (ex : obligation de dégivrer, lutte contre le bruit routier, prévention cambriolages)</a:t>
            </a:r>
          </a:p>
          <a:p>
            <a:pPr marL="1080000" lvl="3" indent="-540000">
              <a:lnSpc>
                <a:spcPct val="10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Divers canaux utilisés (affichage, flyers, présence dans les commerces, réseaux sociaux,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…)</a:t>
            </a:r>
            <a:endParaRPr lang="fr-FR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2400" indent="-540000">
              <a:lnSpc>
                <a:spcPct val="10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sz="4800" b="1" dirty="0" smtClean="0"/>
              <a:t>Actions spécifiques à certaines communes</a:t>
            </a:r>
          </a:p>
          <a:p>
            <a:pPr marL="1080000" lvl="3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Sur sollicitation des autorités communales</a:t>
            </a:r>
            <a:endParaRPr lang="fr-FR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lvl="3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Ex : respect de la vitesse, gestion des déchets encombrants, etc…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r="6512" b="4260"/>
          <a:stretch/>
        </p:blipFill>
        <p:spPr>
          <a:xfrm>
            <a:off x="13949154" y="-1519"/>
            <a:ext cx="3456000" cy="4608000"/>
          </a:xfrm>
          <a:prstGeom prst="rect">
            <a:avLst/>
          </a:prstGeom>
        </p:spPr>
      </p:pic>
      <p:pic>
        <p:nvPicPr>
          <p:cNvPr id="8" name="Image 7" descr="B:\Secretaire_Commandant\Rapports de gestion annuels\2021\Divers documents\libérez-dégivrez_640x87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2"/>
          <a:stretch/>
        </p:blipFill>
        <p:spPr bwMode="auto">
          <a:xfrm>
            <a:off x="17398630" y="0"/>
            <a:ext cx="3456000" cy="4608000"/>
          </a:xfrm>
          <a:prstGeom prst="rect">
            <a:avLst/>
          </a:prstGeom>
          <a:noFill/>
          <a:ln>
            <a:noFill/>
          </a:ln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2"/>
          <a:stretch/>
        </p:blipFill>
        <p:spPr>
          <a:xfrm>
            <a:off x="20851864" y="0"/>
            <a:ext cx="3528000" cy="4608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5"/>
          <a:stretch/>
        </p:blipFill>
        <p:spPr>
          <a:xfrm>
            <a:off x="13950154" y="4600043"/>
            <a:ext cx="3456000" cy="4608000"/>
          </a:xfrm>
          <a:prstGeom prst="rect">
            <a:avLst/>
          </a:prstGeom>
        </p:spPr>
      </p:pic>
      <p:pic>
        <p:nvPicPr>
          <p:cNvPr id="9" name="Image 8" descr="C:\Users\souane\AppData\Local\Microsoft\Windows\Temporary Internet Files\Content.Word\attention-un-enfant-garçon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9"/>
          <a:stretch/>
        </p:blipFill>
        <p:spPr bwMode="auto">
          <a:xfrm>
            <a:off x="17401060" y="4609337"/>
            <a:ext cx="3456000" cy="4608000"/>
          </a:xfrm>
          <a:prstGeom prst="rect">
            <a:avLst/>
          </a:prstGeom>
          <a:noFill/>
          <a:ln>
            <a:noFill/>
          </a:ln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9"/>
          <a:stretch/>
        </p:blipFill>
        <p:spPr>
          <a:xfrm>
            <a:off x="20856058" y="4607531"/>
            <a:ext cx="3528000" cy="460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8"/>
          <a:stretch/>
        </p:blipFill>
        <p:spPr>
          <a:xfrm>
            <a:off x="13947000" y="9208512"/>
            <a:ext cx="3456000" cy="4608000"/>
          </a:xfrm>
          <a:prstGeom prst="rect">
            <a:avLst/>
          </a:prstGeom>
        </p:spPr>
      </p:pic>
      <p:pic>
        <p:nvPicPr>
          <p:cNvPr id="10" name="Image 9" descr="C:\Users\souane\AppData\Local\Microsoft\Windows\Temporary Internet Files\Content.Word\Poster-Po-Igel-voiture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6"/>
          <a:stretch/>
        </p:blipFill>
        <p:spPr bwMode="auto">
          <a:xfrm>
            <a:off x="17396603" y="9210453"/>
            <a:ext cx="3456000" cy="4608000"/>
          </a:xfrm>
          <a:prstGeom prst="rect">
            <a:avLst/>
          </a:prstGeom>
          <a:noFill/>
          <a:ln>
            <a:noFill/>
          </a:ln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5"/>
          <a:stretch/>
        </p:blipFill>
        <p:spPr>
          <a:xfrm>
            <a:off x="20852904" y="9217337"/>
            <a:ext cx="3528000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63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Le DAVT – une création Police Lavaux</a:t>
            </a:r>
            <a:endParaRPr lang="fr-FR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9" t="-913" r="-38746" b="913"/>
          <a:stretch/>
        </p:blipFill>
        <p:spPr>
          <a:xfrm>
            <a:off x="14040000" y="-2160000"/>
            <a:ext cx="18003317" cy="18000000"/>
          </a:xfrm>
          <a:prstGeom prst="ellipse">
            <a:avLst/>
          </a:prstGeo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8892000" cy="7560000"/>
          </a:xfrm>
        </p:spPr>
        <p:txBody>
          <a:bodyPr>
            <a:normAutofit fontScale="92500" lnSpcReduction="20000"/>
          </a:bodyPr>
          <a:lstStyle/>
          <a:p>
            <a:pPr marL="572400" indent="-540000">
              <a:lnSpc>
                <a:spcPct val="10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b="1" dirty="0" smtClean="0"/>
              <a:t>« Délégué aux affaires viticoles et au tourisme » (DAVT)</a:t>
            </a:r>
          </a:p>
          <a:p>
            <a:pPr marL="1080000" lvl="2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Interlocuteur privilégié du monde vitivinicole et touristique</a:t>
            </a:r>
          </a:p>
          <a:p>
            <a:pPr marL="1080000" lvl="2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Propose des solutions sur mesure et adaptées à la spécificité de ces activités</a:t>
            </a:r>
          </a:p>
          <a:p>
            <a:pPr marL="1080000" lvl="2" indent="-540000">
              <a:lnSpc>
                <a:spcPct val="10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Développe une relation partenariale forte avec le tissu économique local</a:t>
            </a:r>
          </a:p>
          <a:p>
            <a:pPr marL="572400" indent="-540000">
              <a:lnSpc>
                <a:spcPct val="10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b="1" dirty="0" smtClean="0"/>
              <a:t>211 heures de travail et 48 interventions </a:t>
            </a:r>
            <a:r>
              <a:rPr lang="fr-FR" b="1" dirty="0"/>
              <a:t>en lien direct avec cette fonction </a:t>
            </a:r>
            <a:r>
              <a:rPr lang="fr-FR" sz="2200" b="1" dirty="0" smtClean="0"/>
              <a:t>(2023)</a:t>
            </a:r>
          </a:p>
          <a:p>
            <a:pPr marL="1080000" lvl="2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Accompagnement en cas de dommages à la propriété ou de vols dans les exploitations</a:t>
            </a:r>
          </a:p>
          <a:p>
            <a:pPr marL="1080000" lvl="2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Constats de tag ou </a:t>
            </a:r>
            <a:r>
              <a:rPr lang="fr-FR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littering</a:t>
            </a:r>
          </a:p>
          <a:p>
            <a:pPr marL="1080000" lvl="2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Sensibilisation aux bons comportements</a:t>
            </a:r>
            <a:endParaRPr lang="fr-C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95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La dissuasion en matière de circulation</a:t>
            </a:r>
            <a:endParaRPr lang="fr-FR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r="9080" b="4"/>
          <a:stretch/>
        </p:blipFill>
        <p:spPr>
          <a:xfrm>
            <a:off x="14040000" y="-2160000"/>
            <a:ext cx="18003316" cy="18000000"/>
          </a:xfrm>
          <a:prstGeom prst="ellipse">
            <a:avLst/>
          </a:prstGeo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2000" y="5112000"/>
            <a:ext cx="8892000" cy="7560000"/>
          </a:xfrm>
        </p:spPr>
        <p:txBody>
          <a:bodyPr>
            <a:normAutofit fontScale="70000" lnSpcReduction="20000"/>
          </a:bodyPr>
          <a:lstStyle/>
          <a:p>
            <a:pPr marL="572400" indent="-540000">
              <a:lnSpc>
                <a:spcPct val="10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b="1" dirty="0" smtClean="0"/>
              <a:t>Maintenir un </a:t>
            </a:r>
            <a:r>
              <a:rPr lang="fr-FR" b="1" dirty="0"/>
              <a:t>haut niveau sécuritaire </a:t>
            </a:r>
            <a:r>
              <a:rPr lang="fr-FR" b="1" dirty="0" smtClean="0"/>
              <a:t>sur les routes de la région</a:t>
            </a:r>
          </a:p>
          <a:p>
            <a:pPr marL="1080000" lvl="2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Diminution des vitesses de circulation</a:t>
            </a:r>
          </a:p>
          <a:p>
            <a:pPr marL="1080000" lvl="2" indent="-540000">
              <a:lnSpc>
                <a:spcPct val="10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FR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Diminution des comportements à risque</a:t>
            </a:r>
            <a:endParaRPr lang="fr-CH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2400" lvl="0" indent="-540000">
              <a:lnSpc>
                <a:spcPct val="10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b="1" dirty="0" smtClean="0"/>
              <a:t>L’amende d’ordre, une sanction simplifiée</a:t>
            </a:r>
          </a:p>
          <a:p>
            <a:pPr marL="1080000" lvl="2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tationnement abusif ou gênant</a:t>
            </a:r>
          </a:p>
          <a:p>
            <a:pPr marL="1080000" lvl="2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etit excès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vitesse</a:t>
            </a:r>
            <a:endParaRPr lang="fr-F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lvl="2" indent="-540000">
              <a:lnSpc>
                <a:spcPct val="10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égère faute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conduite</a:t>
            </a:r>
            <a:endParaRPr lang="fr-C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2400" lvl="0" indent="-540000">
              <a:lnSpc>
                <a:spcPct val="10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b="1" dirty="0" smtClean="0"/>
              <a:t>La </a:t>
            </a:r>
            <a:r>
              <a:rPr lang="fr-FR" b="1" dirty="0"/>
              <a:t>dénonciation pénale, </a:t>
            </a:r>
            <a:r>
              <a:rPr lang="fr-FR" b="1" dirty="0" smtClean="0"/>
              <a:t>selon </a:t>
            </a:r>
            <a:r>
              <a:rPr lang="fr-FR" b="1" dirty="0"/>
              <a:t>la gravité </a:t>
            </a:r>
            <a:r>
              <a:rPr lang="fr-FR" b="1" dirty="0" smtClean="0"/>
              <a:t>de l’infraction</a:t>
            </a:r>
          </a:p>
          <a:p>
            <a:pPr marL="1080000" lvl="2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En Préfecture</a:t>
            </a:r>
          </a:p>
          <a:p>
            <a:pPr marL="1080000" lvl="2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Au Ministère public</a:t>
            </a:r>
          </a:p>
          <a:p>
            <a:pPr marL="540000" lvl="2" indent="0">
              <a:lnSpc>
                <a:spcPct val="100000"/>
              </a:lnSpc>
              <a:buClrTx/>
              <a:buNone/>
            </a:pPr>
            <a:endParaRPr lang="fr-FR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2400" indent="-540000">
              <a:lnSpc>
                <a:spcPct val="10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b="1" dirty="0" smtClean="0"/>
              <a:t>Chiffres du contrôle de la vitesse </a:t>
            </a:r>
            <a:r>
              <a:rPr lang="fr-FR" sz="2600" dirty="0" smtClean="0"/>
              <a:t>(2023)</a:t>
            </a:r>
          </a:p>
          <a:p>
            <a:pPr marL="1080000" lvl="2" indent="-5400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1’221 heures par année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, soit 3h20 par jour en moyenne (stable par rapport à 2022)</a:t>
            </a:r>
          </a:p>
          <a:p>
            <a:pPr marL="1080000" lvl="2" indent="-5400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1 véhicule en infraction toutes les 2 minutes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de contrôle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(en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hausse de 7% par rapport à 2022)</a:t>
            </a:r>
            <a:endParaRPr lang="fr-C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60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2" y="2725977"/>
            <a:ext cx="8938862" cy="1255473"/>
          </a:xfrm>
        </p:spPr>
        <p:txBody>
          <a:bodyPr/>
          <a:lstStyle/>
          <a:p>
            <a:r>
              <a:rPr lang="fr-FR" dirty="0" smtClean="0"/>
              <a:t>Le service d’ordre et le maintien de l’ordre</a:t>
            </a:r>
            <a:endParaRPr lang="fr-FR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" t="2345" r="195" b="30995"/>
          <a:stretch/>
        </p:blipFill>
        <p:spPr>
          <a:xfrm>
            <a:off x="14040000" y="-2160000"/>
            <a:ext cx="18001799" cy="18000000"/>
          </a:xfrm>
          <a:prstGeom prst="ellipse">
            <a:avLst/>
          </a:prstGeom>
          <a:effectLst>
            <a:outerShdw blurRad="952500" dist="63500" dir="5400000" sx="105000" sy="105000" algn="ctr" rotWithShape="0">
              <a:prstClr val="black">
                <a:alpha val="35000"/>
              </a:prstClr>
            </a:outerShdw>
          </a:effectLst>
        </p:spPr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8892000" cy="8334000"/>
          </a:xfrm>
        </p:spPr>
        <p:txBody>
          <a:bodyPr>
            <a:normAutofit/>
          </a:bodyPr>
          <a:lstStyle/>
          <a:p>
            <a:pPr marL="572400" indent="-5400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CH" sz="3400" b="1" dirty="0" smtClean="0"/>
              <a:t>SO : Une tâche effectuée sur le territoire d’accréditation ou en appui d’autres polices</a:t>
            </a:r>
          </a:p>
          <a:p>
            <a:pPr marL="1080000" lvl="1" indent="-5400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Sécurisation des manifestations d’envergure par un service d’ordre sur mesure</a:t>
            </a:r>
          </a:p>
          <a:p>
            <a:pPr marL="572400" indent="-5400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sz="3200" b="1" dirty="0" smtClean="0"/>
              <a:t>MO : Une tâche régulièrement effectuée sur tout le territoire suisse </a:t>
            </a:r>
          </a:p>
          <a:p>
            <a:pPr marL="1080000" lvl="1" indent="-540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 avec d’autres corps vaudois et latins à travers le «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SGOV » et </a:t>
            </a:r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« GMO » </a:t>
            </a:r>
            <a:endParaRPr lang="fr-CH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lvl="1" indent="-540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 collaborateur Police Lavaux mobilisable en permanence</a:t>
            </a: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lvl="1" indent="-540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Exemples d’évènements encadrés : sommet Biden-Poutine / rencontres sportives / ZAD du Mormont / WEF de Davos / visite Pdt FR / </a:t>
            </a:r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Sommet suisse pour la paix en Ukraine, etc</a:t>
            </a:r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58200" lvl="1" indent="-572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8200" lvl="1" indent="-572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147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Plus </a:t>
            </a:r>
            <a:r>
              <a:rPr lang="fr-FR" smtClean="0"/>
              <a:t>qu’une police</a:t>
            </a: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1261"/>
            <a:ext cx="8890026" cy="7560000"/>
          </a:xfrm>
        </p:spPr>
        <p:txBody>
          <a:bodyPr>
            <a:normAutofit fontScale="47500" lnSpcReduction="20000"/>
          </a:bodyPr>
          <a:lstStyle/>
          <a:p>
            <a:pPr marL="572400" lvl="0" indent="-540000" algn="just">
              <a:lnSpc>
                <a:spcPct val="10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fr-CH" sz="5500" b="1" dirty="0" smtClean="0"/>
              <a:t>Des </a:t>
            </a:r>
            <a:r>
              <a:rPr lang="fr-CH" sz="5500" b="1" dirty="0"/>
              <a:t>missions de sécurité publique au sens </a:t>
            </a:r>
            <a:r>
              <a:rPr lang="fr-CH" sz="5500" b="1" dirty="0" smtClean="0"/>
              <a:t>large</a:t>
            </a:r>
          </a:p>
          <a:p>
            <a:pPr marL="1080000" lvl="2" indent="-54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Etablissement de rapports de naturalisation </a:t>
            </a:r>
            <a:r>
              <a:rPr lang="fr-CH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ou pour l’obtention d’un permis d’acquisition d’armes</a:t>
            </a:r>
          </a:p>
          <a:p>
            <a:pPr marL="1080000" lvl="2" indent="-54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Police 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du commerce (suivi administratif, contrôles de terrain des établissements publics et manifestations</a:t>
            </a: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CH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lvl="2" indent="-540000" algn="just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CH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 de </a:t>
            </a:r>
            <a:r>
              <a:rPr lang="fr-CH" sz="4400" dirty="0">
                <a:latin typeface="Arial" panose="020B0604020202020204" pitchFamily="34" charset="0"/>
                <a:cs typeface="Arial" panose="020B0604020202020204" pitchFamily="34" charset="0"/>
              </a:rPr>
              <a:t>commandements de </a:t>
            </a:r>
            <a:r>
              <a:rPr lang="fr-CH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payer</a:t>
            </a:r>
          </a:p>
          <a:p>
            <a:pPr marL="1080000" lvl="2" indent="-540000" algn="just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Conseil et mise en place de signalisation routière</a:t>
            </a:r>
          </a:p>
          <a:p>
            <a:pPr marL="1080000" lvl="2" indent="-540000" algn="just">
              <a:lnSpc>
                <a:spcPct val="10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Elaboration et légalisation de plans de </a:t>
            </a: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chantiers</a:t>
            </a:r>
          </a:p>
          <a:p>
            <a:pPr marL="572400" lvl="0" indent="-540000" algn="just">
              <a:lnSpc>
                <a:spcPct val="10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fr-CH" sz="5500" b="1" dirty="0"/>
              <a:t>L’action centrale des Assistants de sécurité publique (ASP)</a:t>
            </a:r>
          </a:p>
          <a:p>
            <a:pPr marL="1080000" lvl="2" indent="-54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Contrôle du stationnement</a:t>
            </a:r>
            <a:endParaRPr lang="fr-CH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lvl="2" indent="-54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CH" sz="4400" dirty="0">
                <a:latin typeface="Arial" panose="020B0604020202020204" pitchFamily="34" charset="0"/>
                <a:cs typeface="Arial" panose="020B0604020202020204" pitchFamily="34" charset="0"/>
              </a:rPr>
              <a:t>Entretien de la signalisation routière</a:t>
            </a:r>
          </a:p>
          <a:p>
            <a:pPr marL="1080000" lvl="2" indent="-540000" algn="just">
              <a:lnSpc>
                <a:spcPct val="10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CH" sz="4400" dirty="0">
                <a:latin typeface="Arial" panose="020B0604020202020204" pitchFamily="34" charset="0"/>
                <a:cs typeface="Arial" panose="020B0604020202020204" pitchFamily="34" charset="0"/>
              </a:rPr>
              <a:t>Entretien et relevé des horodateurs</a:t>
            </a:r>
          </a:p>
          <a:p>
            <a:pPr marL="572400" lvl="0" indent="-540000" algn="just">
              <a:lnSpc>
                <a:spcPct val="10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fr-CH" sz="5500" b="1" dirty="0" smtClean="0"/>
              <a:t>Une synergie évidente </a:t>
            </a:r>
            <a:r>
              <a:rPr lang="fr-CH" sz="5500" b="1" dirty="0"/>
              <a:t>avec les missions générales de </a:t>
            </a:r>
            <a:r>
              <a:rPr lang="fr-CH" sz="5500" b="1" dirty="0" smtClean="0"/>
              <a:t>police</a:t>
            </a:r>
          </a:p>
          <a:p>
            <a:pPr marL="1080000" lvl="2" indent="-540000" algn="just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Contact étroit avec la population</a:t>
            </a:r>
          </a:p>
          <a:p>
            <a:pPr marL="1080000" lvl="2" indent="-540000" algn="just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Visibilité sur le tout le territoire</a:t>
            </a:r>
          </a:p>
          <a:p>
            <a:pPr marL="1080000" lvl="2" indent="-540000" algn="just">
              <a:lnSpc>
                <a:spcPct val="10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Renseignement et proactivité</a:t>
            </a:r>
            <a:endParaRPr lang="fr-CH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7457" t="14733" b="33361"/>
          <a:stretch/>
        </p:blipFill>
        <p:spPr>
          <a:xfrm>
            <a:off x="18054881" y="6226678"/>
            <a:ext cx="3463463" cy="3463200"/>
          </a:xfrm>
          <a:prstGeom prst="ellipse">
            <a:avLst/>
          </a:prstGeo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 t="6421" b="26897"/>
          <a:stretch/>
        </p:blipFill>
        <p:spPr>
          <a:xfrm>
            <a:off x="14581650" y="6231948"/>
            <a:ext cx="3471333" cy="3472165"/>
          </a:xfrm>
          <a:prstGeom prst="ellipse">
            <a:avLst/>
          </a:prstGeo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74" r="8839"/>
          <a:stretch/>
        </p:blipFill>
        <p:spPr>
          <a:xfrm>
            <a:off x="16312300" y="3234143"/>
            <a:ext cx="3464318" cy="3463200"/>
          </a:xfrm>
          <a:prstGeom prst="ellipse">
            <a:avLst/>
          </a:prstGeo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9" r="18009"/>
          <a:stretch/>
        </p:blipFill>
        <p:spPr>
          <a:xfrm>
            <a:off x="19790123" y="3237743"/>
            <a:ext cx="3456000" cy="3459600"/>
          </a:xfrm>
          <a:prstGeom prst="ellipse">
            <a:avLst/>
          </a:prstGeo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5" r="11024" b="36047"/>
          <a:stretch/>
        </p:blipFill>
        <p:spPr>
          <a:xfrm>
            <a:off x="16323895" y="9238718"/>
            <a:ext cx="3463200" cy="3463200"/>
          </a:xfrm>
          <a:prstGeom prst="ellipse">
            <a:avLst/>
          </a:prstGeo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5" r="3568"/>
          <a:stretch/>
        </p:blipFill>
        <p:spPr>
          <a:xfrm>
            <a:off x="12854370" y="3239413"/>
            <a:ext cx="3457930" cy="3457930"/>
          </a:xfrm>
          <a:prstGeom prst="ellipse">
            <a:avLst/>
          </a:prstGeo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3156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1" y="2725977"/>
            <a:ext cx="10318649" cy="1255473"/>
          </a:xfrm>
        </p:spPr>
        <p:txBody>
          <a:bodyPr/>
          <a:lstStyle/>
          <a:p>
            <a:r>
              <a:rPr lang="fr-FR" dirty="0" smtClean="0"/>
              <a:t>La Commission de police</a:t>
            </a: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8892000" cy="7560000"/>
          </a:xfrm>
        </p:spPr>
        <p:txBody>
          <a:bodyPr>
            <a:normAutofit fontScale="70000" lnSpcReduction="20000"/>
          </a:bodyPr>
          <a:lstStyle/>
          <a:p>
            <a:pPr marL="572400" indent="-540000">
              <a:lnSpc>
                <a:spcPct val="10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CH" sz="4600" b="1" dirty="0"/>
              <a:t>Une justice de proximité rapide et </a:t>
            </a:r>
            <a:r>
              <a:rPr lang="fr-CH" sz="4600" b="1" dirty="0" smtClean="0"/>
              <a:t>accessible</a:t>
            </a:r>
          </a:p>
          <a:p>
            <a:pPr marL="572400" lvl="0" indent="-540000">
              <a:lnSpc>
                <a:spcPct val="10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CH" sz="4600" b="1" dirty="0" smtClean="0"/>
              <a:t>Autorité </a:t>
            </a:r>
            <a:r>
              <a:rPr lang="fr-CH" sz="4600" b="1" dirty="0"/>
              <a:t>de poursuite pénale pour les infractions de peu de </a:t>
            </a:r>
            <a:r>
              <a:rPr lang="fr-CH" sz="4600" b="1" dirty="0" smtClean="0"/>
              <a:t>gravité</a:t>
            </a:r>
          </a:p>
          <a:p>
            <a:pPr marL="1080000" lvl="2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Règlements communaux de police (troubles à l’ordre public)</a:t>
            </a:r>
          </a:p>
          <a:p>
            <a:pPr marL="1080000" lvl="2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Législation sur le contrôle des habitants</a:t>
            </a:r>
          </a:p>
          <a:p>
            <a:pPr marL="1080000" lvl="2" indent="-5400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Violation de mises à ban</a:t>
            </a:r>
          </a:p>
          <a:p>
            <a:pPr marL="1080000" lvl="2" indent="-540000">
              <a:lnSpc>
                <a:spcPct val="10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Opposition aux amendes d’ordre de circulation routière</a:t>
            </a:r>
            <a:endParaRPr lang="fr-CH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2400" lvl="0" indent="-540000">
              <a:lnSpc>
                <a:spcPct val="11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CH" sz="4600" b="1" dirty="0" smtClean="0"/>
              <a:t>Présidée </a:t>
            </a:r>
            <a:r>
              <a:rPr lang="fr-CH" sz="4600" b="1" dirty="0"/>
              <a:t>par </a:t>
            </a:r>
            <a:r>
              <a:rPr lang="fr-CH" sz="4600" b="1" dirty="0" smtClean="0"/>
              <a:t>chaque Municipal de police pour les affaires concernant sa Commune</a:t>
            </a:r>
            <a:endParaRPr lang="fr-CH" sz="4600" b="1" dirty="0"/>
          </a:p>
          <a:p>
            <a:pPr marL="572400" lvl="0" indent="-540000">
              <a:lnSpc>
                <a:spcPct val="11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CH" sz="4600" b="1" dirty="0" smtClean="0"/>
              <a:t>3’435 ordonnances pénales prononcées </a:t>
            </a:r>
            <a:r>
              <a:rPr lang="fr-CH" sz="2900" dirty="0" smtClean="0"/>
              <a:t>(2023)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5" r="1" b="2398"/>
          <a:stretch/>
        </p:blipFill>
        <p:spPr bwMode="auto">
          <a:xfrm>
            <a:off x="14040000" y="-2160000"/>
            <a:ext cx="18000000" cy="18000000"/>
          </a:xfrm>
          <a:prstGeom prst="ellipse">
            <a:avLst/>
          </a:prstGeom>
          <a:noFill/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850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2" y="2725977"/>
            <a:ext cx="10391038" cy="1255473"/>
          </a:xfrm>
        </p:spPr>
        <p:txBody>
          <a:bodyPr/>
          <a:lstStyle/>
          <a:p>
            <a:r>
              <a:rPr lang="fr-FR" dirty="0" smtClean="0"/>
              <a:t>Le support administratif et technique</a:t>
            </a: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8892000" cy="7560000"/>
          </a:xfrm>
        </p:spPr>
        <p:txBody>
          <a:bodyPr>
            <a:normAutofit fontScale="55000" lnSpcReduction="20000"/>
          </a:bodyPr>
          <a:lstStyle/>
          <a:p>
            <a:pPr marL="572400" lvl="0" indent="-540000" algn="just">
              <a:lnSpc>
                <a:spcPct val="10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CH" sz="4800" b="1" dirty="0" smtClean="0"/>
              <a:t>Une importante masse </a:t>
            </a:r>
            <a:r>
              <a:rPr lang="fr-CH" sz="4800" b="1" dirty="0"/>
              <a:t>documentaire </a:t>
            </a:r>
            <a:r>
              <a:rPr lang="fr-CH" sz="4800" b="1" dirty="0" smtClean="0"/>
              <a:t>à </a:t>
            </a:r>
            <a:r>
              <a:rPr lang="fr-CH" sz="4800" b="1" dirty="0"/>
              <a:t>traiter </a:t>
            </a:r>
            <a:endParaRPr lang="fr-CH" sz="4800" b="1" dirty="0" smtClean="0"/>
          </a:p>
          <a:p>
            <a:pPr marL="1080000" lvl="2" indent="-540000" algn="just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CH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Divers rapports </a:t>
            </a:r>
            <a:r>
              <a:rPr lang="fr-CH" sz="3800" dirty="0">
                <a:latin typeface="Arial" panose="020B0604020202020204" pitchFamily="34" charset="0"/>
                <a:cs typeface="Arial" panose="020B0604020202020204" pitchFamily="34" charset="0"/>
              </a:rPr>
              <a:t>de police </a:t>
            </a:r>
          </a:p>
          <a:p>
            <a:pPr marL="1080000" lvl="2" indent="-540000" algn="just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CH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Plaintes</a:t>
            </a:r>
            <a:endParaRPr lang="fr-CH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lvl="2" indent="-540000" algn="just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CH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Suivi </a:t>
            </a:r>
            <a:r>
              <a:rPr lang="fr-CH" sz="3800" dirty="0">
                <a:latin typeface="Arial" panose="020B0604020202020204" pitchFamily="34" charset="0"/>
                <a:cs typeface="Arial" panose="020B0604020202020204" pitchFamily="34" charset="0"/>
              </a:rPr>
              <a:t>des amendes d’ordre</a:t>
            </a:r>
          </a:p>
          <a:p>
            <a:pPr marL="1080000" lvl="2" indent="-540000" algn="just">
              <a:lnSpc>
                <a:spcPct val="100000"/>
              </a:lnSpc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CH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Décisions </a:t>
            </a:r>
            <a:r>
              <a:rPr lang="fr-CH" sz="3800" dirty="0">
                <a:latin typeface="Arial" panose="020B0604020202020204" pitchFamily="34" charset="0"/>
                <a:cs typeface="Arial" panose="020B0604020202020204" pitchFamily="34" charset="0"/>
              </a:rPr>
              <a:t>de la Commission de police</a:t>
            </a:r>
          </a:p>
          <a:p>
            <a:pPr marL="572400" lvl="0" indent="-540000" algn="just">
              <a:lnSpc>
                <a:spcPct val="10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CH" sz="4800" b="1" dirty="0" smtClean="0"/>
              <a:t>Un équipement complexe à entretenir et à renouveler</a:t>
            </a:r>
          </a:p>
          <a:p>
            <a:pPr marL="1080000" lvl="2" indent="-54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Locaux (4 sites)</a:t>
            </a:r>
          </a:p>
          <a:p>
            <a:pPr marL="1080000" lvl="2" indent="-54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Parc automobile (11 véhicules)</a:t>
            </a:r>
            <a:endParaRPr lang="fr-FR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lvl="2" indent="-54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CH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Equipement </a:t>
            </a:r>
            <a:r>
              <a:rPr lang="fr-CH" sz="3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H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police (uniformes, armement)</a:t>
            </a:r>
          </a:p>
          <a:p>
            <a:pPr marL="1080000" lvl="2" indent="-540000" algn="just">
              <a:lnSpc>
                <a:spcPct val="1000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Réseau informatique</a:t>
            </a:r>
            <a:endParaRPr lang="fr-CH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2400" lvl="0" indent="-540000" algn="just">
              <a:lnSpc>
                <a:spcPct val="10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CH" sz="4800" b="1" dirty="0" smtClean="0"/>
              <a:t>Des </a:t>
            </a:r>
            <a:r>
              <a:rPr lang="fr-CH" sz="4800" b="1" dirty="0"/>
              <a:t>tâches </a:t>
            </a:r>
            <a:r>
              <a:rPr lang="fr-CH" sz="4800" b="1" dirty="0" smtClean="0"/>
              <a:t>administratives supplémentaires </a:t>
            </a:r>
            <a:r>
              <a:rPr lang="fr-CH" sz="4800" b="1" dirty="0"/>
              <a:t>déléguées par certaines communes </a:t>
            </a:r>
            <a:endParaRPr lang="fr-CH" sz="4800" b="1" dirty="0" smtClean="0"/>
          </a:p>
          <a:p>
            <a:pPr marL="1080000" lvl="2" indent="-540000" algn="just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CH" sz="3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fr-CH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estion portuaire</a:t>
            </a:r>
          </a:p>
          <a:p>
            <a:pPr marL="1080000" lvl="2" indent="-540000" algn="just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estion du registre des chiens</a:t>
            </a:r>
            <a:endParaRPr lang="fr-CH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lvl="2" indent="-540000" algn="just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CH" sz="3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fr-CH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estion du cimetière</a:t>
            </a:r>
          </a:p>
          <a:p>
            <a:pPr marL="1080000" lvl="2" indent="-540000" algn="just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fr-CH" sz="3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fr-CH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estion </a:t>
            </a:r>
            <a:r>
              <a:rPr lang="fr-CH" sz="3800" dirty="0"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CH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stationnement de longue durée</a:t>
            </a:r>
            <a:endParaRPr lang="fr-CH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4" t="-3095" r="-21378" b="36476"/>
          <a:stretch/>
        </p:blipFill>
        <p:spPr>
          <a:xfrm>
            <a:off x="14042603" y="-2118398"/>
            <a:ext cx="18000000" cy="18000000"/>
          </a:xfrm>
          <a:prstGeom prst="ellipse">
            <a:avLst/>
          </a:prstGeo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24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52338A4-5145-7D4B-9A99-566D6B603D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1697" r="-1123" b="-1689"/>
          <a:stretch/>
        </p:blipFill>
        <p:spPr>
          <a:xfrm>
            <a:off x="12922400" y="-2160000"/>
            <a:ext cx="18316625" cy="18000000"/>
          </a:xfrm>
          <a:prstGeom prst="ellipse">
            <a:avLst/>
          </a:prstGeom>
          <a:effectLst>
            <a:outerShdw blurRad="952500" dist="63500" dir="5400000" sx="105000" sy="105000" algn="ctr" rotWithShape="0">
              <a:srgbClr val="000000">
                <a:alpha val="35000"/>
              </a:srgbClr>
            </a:outerShdw>
          </a:effectLst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87852B-9F7C-834E-8B98-1A88DE1751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9330321" cy="6138537"/>
          </a:xfrm>
        </p:spPr>
        <p:txBody>
          <a:bodyPr/>
          <a:lstStyle/>
          <a:p>
            <a:pPr marL="742950" indent="-7429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fr-FR" dirty="0" smtClean="0"/>
              <a:t>La </a:t>
            </a:r>
            <a:r>
              <a:rPr lang="fr-FR" dirty="0"/>
              <a:t>police </a:t>
            </a:r>
            <a:r>
              <a:rPr lang="fr-FR" dirty="0" smtClean="0"/>
              <a:t>coordonnée</a:t>
            </a:r>
          </a:p>
          <a:p>
            <a:pPr marL="742950" indent="-7429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fr-FR" b="0" dirty="0" smtClean="0"/>
              <a:t>Notre organisation </a:t>
            </a:r>
          </a:p>
          <a:p>
            <a:pPr marL="742950" indent="-7429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fr-FR" b="0" dirty="0" smtClean="0"/>
              <a:t>Nos activités et prestations</a:t>
            </a:r>
          </a:p>
          <a:p>
            <a:pPr marL="742950" indent="-7429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fr-FR" b="0" dirty="0" smtClean="0"/>
              <a:t>Notre avenir</a:t>
            </a:r>
          </a:p>
          <a:p>
            <a:pPr marL="742950" indent="-7429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fr-FR" dirty="0" smtClean="0"/>
              <a:t>Conclusion</a:t>
            </a:r>
            <a:endParaRPr lang="fr-FR" b="0" dirty="0" smtClean="0"/>
          </a:p>
          <a:p>
            <a:pPr marL="742950" indent="-7429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fr-FR" b="0" dirty="0" smtClean="0"/>
              <a:t>Informations pratiques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dirty="0" smtClean="0"/>
          </a:p>
          <a:p>
            <a:pPr>
              <a:buFont typeface="Wingdings" panose="05000000000000000000" pitchFamily="2" charset="2"/>
              <a:buChar char="§"/>
            </a:pPr>
            <a:endParaRPr lang="fr-FR" dirty="0" smtClean="0"/>
          </a:p>
          <a:p>
            <a:pPr>
              <a:buFont typeface="Wingdings" panose="05000000000000000000" pitchFamily="2" charset="2"/>
              <a:buChar char="§"/>
            </a:pPr>
            <a:endParaRPr lang="fr-FR" dirty="0" smtClean="0"/>
          </a:p>
          <a:p>
            <a:pPr>
              <a:buFont typeface="Wingdings" panose="05000000000000000000" pitchFamily="2" charset="2"/>
              <a:buChar char="§"/>
            </a:pPr>
            <a:endParaRPr lang="fr-FR" dirty="0" smtClean="0"/>
          </a:p>
          <a:p>
            <a:pPr>
              <a:buFont typeface="Wingdings" panose="05000000000000000000" pitchFamily="2" charset="2"/>
              <a:buChar char="§"/>
            </a:pPr>
            <a:endParaRPr lang="fr-FR" dirty="0" smtClean="0"/>
          </a:p>
          <a:p>
            <a:pPr>
              <a:buFont typeface="Wingdings" panose="05000000000000000000" pitchFamily="2" charset="2"/>
              <a:buChar char="§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4806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1" y="2725977"/>
            <a:ext cx="15588814" cy="1255473"/>
          </a:xfrm>
        </p:spPr>
        <p:txBody>
          <a:bodyPr/>
          <a:lstStyle/>
          <a:p>
            <a:r>
              <a:rPr lang="fr-FR" dirty="0" smtClean="0"/>
              <a:t>Quelques données chiffrées</a:t>
            </a: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9575826" cy="7560000"/>
          </a:xfrm>
        </p:spPr>
        <p:txBody>
          <a:bodyPr>
            <a:normAutofit fontScale="92500" lnSpcReduction="20000"/>
          </a:bodyPr>
          <a:lstStyle/>
          <a:p>
            <a:pPr marL="571500" lvl="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sz="3900" dirty="0" smtClean="0"/>
              <a:t>34'000 heures </a:t>
            </a:r>
            <a:r>
              <a:rPr lang="fr-CH" sz="3900" dirty="0"/>
              <a:t>d’activité </a:t>
            </a:r>
            <a:r>
              <a:rPr lang="fr-CH" sz="3900" dirty="0" smtClean="0"/>
              <a:t>policière </a:t>
            </a:r>
            <a:r>
              <a:rPr lang="fr-CH" sz="2200" dirty="0" smtClean="0"/>
              <a:t>(2023)</a:t>
            </a:r>
          </a:p>
          <a:p>
            <a:pPr marL="571500" lvl="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sz="3900" dirty="0" smtClean="0"/>
              <a:t>3’216 interventions (soit </a:t>
            </a:r>
            <a:r>
              <a:rPr lang="fr-CH" sz="3900" dirty="0"/>
              <a:t>1 intervention toutes les </a:t>
            </a:r>
            <a:r>
              <a:rPr lang="fr-CH" sz="3900" dirty="0" smtClean="0"/>
              <a:t>2h45) </a:t>
            </a:r>
            <a:r>
              <a:rPr lang="fr-CH" sz="2200" dirty="0" smtClean="0"/>
              <a:t>(2023)</a:t>
            </a:r>
          </a:p>
          <a:p>
            <a:pPr marL="571500" lvl="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900" dirty="0" smtClean="0"/>
              <a:t>40 interventions pour aider des personnes âgées ou à mobilité réduite tombées à domicile </a:t>
            </a:r>
            <a:r>
              <a:rPr lang="fr-FR" sz="2200" dirty="0" smtClean="0"/>
              <a:t>(2022)</a:t>
            </a:r>
          </a:p>
          <a:p>
            <a:pPr marL="571500" lvl="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900" dirty="0" smtClean="0"/>
              <a:t>4 utilisations de défibrillateur </a:t>
            </a:r>
            <a:r>
              <a:rPr lang="fr-FR" sz="2200" dirty="0" smtClean="0"/>
              <a:t>(2022)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900" dirty="0" smtClean="0"/>
              <a:t>29 analyses sécuritaires d’un logement </a:t>
            </a:r>
            <a:r>
              <a:rPr lang="fr-FR" sz="2200" dirty="0"/>
              <a:t>(</a:t>
            </a:r>
            <a:r>
              <a:rPr lang="fr-FR" sz="2200" dirty="0" smtClean="0"/>
              <a:t>2023)</a:t>
            </a:r>
            <a:endParaRPr lang="fr-CH" sz="2200" i="1" dirty="0" smtClean="0"/>
          </a:p>
          <a:p>
            <a:pPr marL="571500" lvl="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fr-CH" sz="3000" dirty="0" smtClean="0"/>
          </a:p>
          <a:p>
            <a:pPr marL="571500" lvl="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sz="3900" dirty="0" smtClean="0"/>
              <a:t>Budget 2024 </a:t>
            </a:r>
            <a:r>
              <a:rPr lang="fr-CH" sz="4300" dirty="0" smtClean="0"/>
              <a:t>:     </a:t>
            </a:r>
          </a:p>
          <a:p>
            <a:pPr marL="1257300" lvl="1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Charges totales : CHF 10’491’000</a:t>
            </a:r>
          </a:p>
          <a:p>
            <a:pPr marL="1257300" lvl="1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Autofinancement : 37 %</a:t>
            </a:r>
          </a:p>
          <a:p>
            <a:pPr marL="1257300" lvl="1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Coût mensuel / hab. : CHF 25.-</a:t>
            </a:r>
            <a:endParaRPr lang="fr-CH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12462906" y="6908800"/>
            <a:ext cx="9349362" cy="5763200"/>
          </a:xfrm>
        </p:spPr>
        <p:txBody>
          <a:bodyPr>
            <a:normAutofit/>
          </a:bodyPr>
          <a:lstStyle/>
          <a:p>
            <a:pPr marL="571500" indent="-571500">
              <a:lnSpc>
                <a:spcPct val="70000"/>
              </a:lnSpc>
              <a:spcBef>
                <a:spcPts val="24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sz="3600" dirty="0" smtClean="0"/>
              <a:t>45 </a:t>
            </a:r>
            <a:r>
              <a:rPr lang="fr-CH" sz="3600" dirty="0"/>
              <a:t>infractions au Code pénal </a:t>
            </a:r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 smtClean="0"/>
              <a:t>pour 1’000 habitants </a:t>
            </a:r>
            <a:r>
              <a:rPr lang="fr-CH" sz="2000" dirty="0" smtClean="0"/>
              <a:t>(2023)</a:t>
            </a:r>
          </a:p>
          <a:p>
            <a:pPr marL="1257300" lvl="1" indent="-5715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VD </a:t>
            </a:r>
            <a:r>
              <a:rPr lang="fr-CH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63 infractions CP </a:t>
            </a:r>
            <a:r>
              <a:rPr lang="fr-CH" sz="3000" dirty="0">
                <a:latin typeface="Arial" panose="020B0604020202020204" pitchFamily="34" charset="0"/>
                <a:cs typeface="Arial" panose="020B0604020202020204" pitchFamily="34" charset="0"/>
              </a:rPr>
              <a:t>pour 1’000 </a:t>
            </a:r>
            <a:r>
              <a:rPr lang="fr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habitants</a:t>
            </a:r>
            <a:endParaRPr lang="fr-C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70000"/>
              </a:lnSpc>
              <a:spcBef>
                <a:spcPts val="24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sz="3600" dirty="0" smtClean="0"/>
              <a:t>275 </a:t>
            </a:r>
            <a:r>
              <a:rPr lang="fr-CH" sz="3600" dirty="0"/>
              <a:t>accidents de la circulation </a:t>
            </a:r>
            <a:r>
              <a:rPr lang="fr-CH" sz="3600" dirty="0" smtClean="0"/>
              <a:t>ayant </a:t>
            </a:r>
            <a:r>
              <a:rPr lang="fr-CH" sz="3600" dirty="0"/>
              <a:t>engendré une intervention de Police </a:t>
            </a:r>
            <a:r>
              <a:rPr lang="fr-CH" sz="3600" dirty="0" smtClean="0"/>
              <a:t>Lavaux </a:t>
            </a:r>
            <a:r>
              <a:rPr lang="fr-CH" sz="2000" dirty="0"/>
              <a:t>(</a:t>
            </a:r>
            <a:r>
              <a:rPr lang="fr-CH" sz="2000" dirty="0" smtClean="0"/>
              <a:t>2023) </a:t>
            </a:r>
            <a:endParaRPr lang="fr-CH" sz="2000" dirty="0"/>
          </a:p>
          <a:p>
            <a:pPr marL="1257300" lvl="1" indent="-5715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+14 % </a:t>
            </a:r>
            <a:r>
              <a:rPr lang="fr-CH" sz="3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r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fr-C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70000"/>
              </a:lnSpc>
              <a:spcBef>
                <a:spcPts val="24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sz="3600" dirty="0" smtClean="0"/>
              <a:t>1’300 </a:t>
            </a:r>
            <a:r>
              <a:rPr lang="fr-CH" sz="3600" dirty="0"/>
              <a:t>manifestations </a:t>
            </a:r>
            <a:r>
              <a:rPr lang="fr-CH" sz="2000" dirty="0"/>
              <a:t>(</a:t>
            </a:r>
            <a:r>
              <a:rPr lang="fr-CH" sz="2000" dirty="0" smtClean="0"/>
              <a:t>2023)</a:t>
            </a:r>
            <a:endParaRPr lang="fr-CH" sz="2000" dirty="0"/>
          </a:p>
          <a:p>
            <a:pPr marL="571500" lvl="0" indent="-571500">
              <a:lnSpc>
                <a:spcPct val="7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CH" sz="3600" dirty="0" smtClean="0"/>
              <a:t>101’445 nuitées hôtelières </a:t>
            </a:r>
            <a:r>
              <a:rPr lang="fr-CH" sz="2000" dirty="0"/>
              <a:t>(</a:t>
            </a:r>
            <a:r>
              <a:rPr lang="fr-CH" sz="2000" dirty="0" smtClean="0"/>
              <a:t>2023)</a:t>
            </a:r>
            <a:endParaRPr lang="fr-CH" sz="2000" dirty="0"/>
          </a:p>
          <a:p>
            <a:pPr marL="571500" indent="-5715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fr-CH" dirty="0"/>
          </a:p>
        </p:txBody>
      </p:sp>
      <p:pic>
        <p:nvPicPr>
          <p:cNvPr id="5" name="Image 4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t="-12208" r="11738" b="12208"/>
          <a:stretch/>
        </p:blipFill>
        <p:spPr>
          <a:xfrm>
            <a:off x="17640000" y="-1620000"/>
            <a:ext cx="8190000" cy="8171751"/>
          </a:xfrm>
          <a:prstGeom prst="ellipse">
            <a:avLst/>
          </a:prstGeom>
          <a:effectLst>
            <a:outerShdw blurRad="927100" dist="50800" dir="5400000" sx="107000" sy="107000" algn="ctr" rotWithShape="0">
              <a:srgbClr val="000000">
                <a:alpha val="3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899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228600" y="5308600"/>
            <a:ext cx="25323800" cy="1008380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algn="just"/>
            <a:r>
              <a:rPr lang="fr-FR" sz="8800" b="1" dirty="0" smtClean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+mj-lt"/>
                <a:cs typeface="Arial" panose="020B0604020202020204" pitchFamily="34" charset="0"/>
              </a:rPr>
              <a:t>----------</a:t>
            </a:r>
            <a:endParaRPr lang="fr-CH" sz="8000" b="1" dirty="0">
              <a:blipFill dpi="0" rotWithShape="1">
                <a:blip r:embed="rId3"/>
                <a:srcRect/>
                <a:stretch>
                  <a:fillRect/>
                </a:stretch>
              </a:blip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4. Notre avenir</a:t>
            </a:r>
            <a:endParaRPr lang="fr-FR" dirty="0"/>
          </a:p>
        </p:txBody>
      </p:sp>
      <p:sp>
        <p:nvSpPr>
          <p:cNvPr id="5" name="Espace réservé du texte 7"/>
          <p:cNvSpPr txBox="1">
            <a:spLocks/>
          </p:cNvSpPr>
          <p:nvPr/>
        </p:nvSpPr>
        <p:spPr>
          <a:xfrm>
            <a:off x="10447839" y="2725977"/>
            <a:ext cx="10915650" cy="98241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2400" indent="-5724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Axes de législature 21-26</a:t>
            </a:r>
          </a:p>
          <a:p>
            <a:pPr marL="572400" indent="-5724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Nos enjeux à moyen terme</a:t>
            </a:r>
          </a:p>
        </p:txBody>
      </p:sp>
    </p:spTree>
    <p:extLst>
      <p:ext uri="{BB962C8B-B14F-4D97-AF65-F5344CB8AC3E}">
        <p14:creationId xmlns:p14="http://schemas.microsoft.com/office/powerpoint/2010/main" val="34254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3389" y="1398824"/>
            <a:ext cx="11457435" cy="10746284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2" y="2725977"/>
            <a:ext cx="8030303" cy="1255473"/>
          </a:xfrm>
        </p:spPr>
        <p:txBody>
          <a:bodyPr/>
          <a:lstStyle/>
          <a:p>
            <a:r>
              <a:rPr lang="fr-FR" dirty="0" smtClean="0"/>
              <a:t>Axes de </a:t>
            </a:r>
            <a:r>
              <a:rPr lang="fr-FR" dirty="0"/>
              <a:t>législature </a:t>
            </a:r>
            <a:r>
              <a:rPr lang="fr-FR" dirty="0" smtClean="0"/>
              <a:t>2021-2026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8892000" cy="8121400"/>
          </a:xfrm>
        </p:spPr>
        <p:txBody>
          <a:bodyPr>
            <a:normAutofit fontScale="92500" lnSpcReduction="10000"/>
          </a:bodyPr>
          <a:lstStyle/>
          <a:p>
            <a:pPr marL="572400" lvl="0" indent="-54000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sz="3900" b="1" dirty="0" smtClean="0"/>
              <a:t>5 axes stratégiques fixés par le CODIR</a:t>
            </a:r>
          </a:p>
          <a:p>
            <a:pPr marL="572400" lvl="0" indent="-54000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sz="3900" b="1" dirty="0" smtClean="0"/>
              <a:t>Déclinés en de nombreux objectifs, parmi lesquels</a:t>
            </a:r>
          </a:p>
          <a:p>
            <a:pPr marL="1077913" lvl="2" indent="-540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Renforcer les </a:t>
            </a:r>
            <a:r>
              <a:rPr lang="fr-FR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prestations de sécurité publique proposées aux 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communes</a:t>
            </a:r>
          </a:p>
          <a:p>
            <a:pPr marL="1077913" lvl="2" indent="-540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Fluidifier la relation avec le citoyen (digitalisation, suivi qualité)</a:t>
            </a:r>
            <a:endParaRPr lang="fr-FR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7913" lvl="2" indent="-540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Participer activement à la lutte contre les violences faites aux femmes et contre le harcèlement scolaire </a:t>
            </a:r>
            <a:endParaRPr lang="fr-FR" sz="3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0713" lvl="1" indent="-54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Document consultable en ligne : https</a:t>
            </a:r>
            <a:r>
              <a:rPr lang="fr-FR" sz="3900" b="1" dirty="0">
                <a:latin typeface="Arial" panose="020B0604020202020204" pitchFamily="34" charset="0"/>
                <a:cs typeface="Arial" panose="020B0604020202020204" pitchFamily="34" charset="0"/>
              </a:rPr>
              <a:t>://www.policelavaux.ch/fr/documents/axes-strategiques-legislature-2021-2026/</a:t>
            </a:r>
            <a:r>
              <a:rPr lang="fr-FR" sz="1900" dirty="0" smtClean="0"/>
              <a:t>	</a:t>
            </a:r>
            <a:r>
              <a:rPr lang="fr-FR" dirty="0" smtClean="0"/>
              <a:t>		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838892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2" y="2725977"/>
            <a:ext cx="11019688" cy="1769823"/>
          </a:xfrm>
        </p:spPr>
        <p:txBody>
          <a:bodyPr/>
          <a:lstStyle/>
          <a:p>
            <a:r>
              <a:rPr lang="fr-FR" dirty="0" smtClean="0"/>
              <a:t>Nos enjeux</a:t>
            </a:r>
          </a:p>
          <a:p>
            <a:r>
              <a:rPr lang="fr-FR" dirty="0" smtClean="0"/>
              <a:t>à moyen </a:t>
            </a:r>
          </a:p>
          <a:p>
            <a:r>
              <a:rPr lang="fr-FR" dirty="0" smtClean="0"/>
              <a:t>terme</a:t>
            </a:r>
            <a:endParaRPr lang="fr-FR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750602993"/>
              </p:ext>
            </p:extLst>
          </p:nvPr>
        </p:nvGraphicFramePr>
        <p:xfrm>
          <a:off x="8053756" y="931333"/>
          <a:ext cx="15722600" cy="11692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à coins arrondis 8"/>
          <p:cNvSpPr/>
          <p:nvPr/>
        </p:nvSpPr>
        <p:spPr>
          <a:xfrm>
            <a:off x="11415056" y="616037"/>
            <a:ext cx="9000000" cy="1161887"/>
          </a:xfrm>
          <a:prstGeom prst="roundRect">
            <a:avLst/>
          </a:prstGeom>
          <a:solidFill>
            <a:schemeClr val="tx1"/>
          </a:solidFill>
          <a:ln w="127000">
            <a:solidFill>
              <a:srgbClr val="F1DE1E"/>
            </a:solidFill>
          </a:ln>
          <a:effectLst>
            <a:outerShdw blurRad="6731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NOS COMMUNES PARTENAIRES</a:t>
            </a:r>
            <a:endParaRPr lang="fr-CH" sz="28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1415056" y="11777209"/>
            <a:ext cx="9000000" cy="1161887"/>
          </a:xfrm>
          <a:prstGeom prst="roundRect">
            <a:avLst/>
          </a:prstGeom>
          <a:solidFill>
            <a:schemeClr val="tx1"/>
          </a:solidFill>
          <a:ln w="127000">
            <a:solidFill>
              <a:srgbClr val="F1DE1E"/>
            </a:solidFill>
          </a:ln>
          <a:effectLst>
            <a:outerShdw blurRad="6350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NOS COLLABORATEURS</a:t>
            </a:r>
            <a:endParaRPr lang="fr-CH" sz="28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32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02D274-5D1F-4D02-8D59-7081FE76E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D602D274-5D1F-4D02-8D59-7081FE76E4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DFE573-F517-4876-B69D-56E2D90A9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ECDFE573-F517-4876-B69D-56E2D90A91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48571E-E2C8-4551-A8C0-BD1924BC5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3648571E-E2C8-4551-A8C0-BD1924BC5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CCF646-A76C-4870-848C-1C9888363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F1CCF646-A76C-4870-848C-1C98883630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E75879-0FEC-4377-AB70-58E3F9638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2FE75879-0FEC-4377-AB70-58E3F9638A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E7FD0A-B7B6-4D0E-BA8B-38A45CEA2E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graphicEl>
                                              <a:dgm id="{7FE7FD0A-B7B6-4D0E-BA8B-38A45CEA2E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9035C10-618E-44F2-85F4-157AEFA7D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dgm id="{C9035C10-618E-44F2-85F4-157AEFA7D3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773BAA-84E9-4833-8EB9-172AE9759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5F773BAA-84E9-4833-8EB9-172AE9759B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DDAD15-5116-4886-BF20-563A3B6C3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graphicEl>
                                              <a:dgm id="{08DDAD15-5116-4886-BF20-563A3B6C35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CEF3FE-B84B-4BB7-93CA-2F03718CB7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graphicEl>
                                              <a:dgm id="{8BCEF3FE-B84B-4BB7-93CA-2F03718CB7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5. Conclusion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8892000" cy="7560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fr-FR" sz="4300" b="1" dirty="0" smtClean="0"/>
              <a:t>POLICE LAVAUX</a:t>
            </a:r>
            <a:r>
              <a:rPr lang="fr-FR" sz="4300" b="1" dirty="0"/>
              <a:t/>
            </a:r>
            <a:br>
              <a:rPr lang="fr-FR" sz="4300" b="1" dirty="0"/>
            </a:br>
            <a:r>
              <a:rPr lang="fr-FR" sz="4300" b="1" dirty="0" smtClean="0"/>
              <a:t>Police régionale de proximité</a:t>
            </a:r>
            <a:endParaRPr lang="fr-FR" b="1" dirty="0" smtClean="0"/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600" b="1" dirty="0" smtClean="0"/>
              <a:t>EVOLUE</a:t>
            </a:r>
            <a:r>
              <a:rPr lang="fr-FR" sz="3600" dirty="0" smtClean="0"/>
              <a:t> dans un écosystème sécuritaire complexe</a:t>
            </a:r>
            <a:endParaRPr lang="fr-CH" sz="3600" dirty="0" smtClean="0"/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600" b="1" dirty="0" smtClean="0"/>
              <a:t>EST ANCREE </a:t>
            </a:r>
            <a:r>
              <a:rPr lang="fr-FR" sz="3600" dirty="0" smtClean="0"/>
              <a:t>à son territoire 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600" b="1" dirty="0" smtClean="0"/>
              <a:t>COLLABORE </a:t>
            </a:r>
            <a:r>
              <a:rPr lang="fr-FR" sz="3600" dirty="0" smtClean="0"/>
              <a:t>avec ses partenaires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600" b="1" dirty="0" smtClean="0"/>
              <a:t>OFFRE</a:t>
            </a:r>
            <a:r>
              <a:rPr lang="fr-FR" sz="3600" dirty="0" smtClean="0"/>
              <a:t> une pluralité de prestations sécuritaires et administratives aux communes membres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600" b="1" dirty="0" smtClean="0"/>
              <a:t>PRESERVE</a:t>
            </a:r>
            <a:r>
              <a:rPr lang="fr-FR" sz="3600" dirty="0" smtClean="0"/>
              <a:t> </a:t>
            </a:r>
            <a:r>
              <a:rPr lang="fr-FR" sz="3600" dirty="0"/>
              <a:t>l’exceptionnelle qualité de vie de </a:t>
            </a:r>
            <a:r>
              <a:rPr lang="fr-FR" sz="3600" dirty="0" smtClean="0"/>
              <a:t>Lavaux</a:t>
            </a:r>
            <a:endParaRPr lang="fr-FR" sz="3600" dirty="0"/>
          </a:p>
        </p:txBody>
      </p:sp>
      <p:pic>
        <p:nvPicPr>
          <p:cNvPr id="5" name="Espace réservé pour une image  5"/>
          <p:cNvPicPr>
            <a:picLocks noGrp="1"/>
          </p:cNvPicPr>
          <p:nvPr>
            <p:ph type="pic" sz="quarter" idx="1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000" y="-2160000"/>
            <a:ext cx="18000000" cy="18000000"/>
          </a:xfrm>
          <a:prstGeom prst="ellipse">
            <a:avLst/>
          </a:prstGeom>
          <a:effectLst>
            <a:outerShdw blurRad="952500" dist="63500" dir="5400000" sx="105000" sy="105000" algn="ctr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08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-228600" y="5796280"/>
            <a:ext cx="25323800" cy="10083800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just"/>
            <a:r>
              <a:rPr lang="fr-FR" sz="8800" b="1" dirty="0" smtClean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+mj-lt"/>
                <a:cs typeface="Arial" panose="020B0604020202020204" pitchFamily="34" charset="0"/>
              </a:rPr>
              <a:t>---------</a:t>
            </a:r>
            <a:endParaRPr lang="fr-CH" sz="8000" b="1" dirty="0">
              <a:blipFill dpi="0" rotWithShape="1">
                <a:blip r:embed="rId3"/>
                <a:srcRect/>
                <a:stretch>
                  <a:fillRect/>
                </a:stretch>
              </a:blip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1" y="2725977"/>
            <a:ext cx="11265874" cy="1255473"/>
          </a:xfrm>
        </p:spPr>
        <p:txBody>
          <a:bodyPr/>
          <a:lstStyle/>
          <a:p>
            <a:r>
              <a:rPr lang="fr-FR" dirty="0" smtClean="0"/>
              <a:t>6. Informations pratiques</a:t>
            </a: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4968000"/>
            <a:ext cx="9349362" cy="8229138"/>
          </a:xfrm>
        </p:spPr>
        <p:txBody>
          <a:bodyPr>
            <a:normAutofit/>
          </a:bodyPr>
          <a:lstStyle/>
          <a:p>
            <a:pPr marL="571500" lvl="0" indent="-571500" algn="just"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b="1" dirty="0" smtClean="0"/>
              <a:t>Poste de police de Lutry</a:t>
            </a:r>
          </a:p>
          <a:p>
            <a:pPr marL="851400" lvl="1" indent="0" algn="just">
              <a:buClrTx/>
              <a:buNone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Route de Lavaux 216</a:t>
            </a:r>
          </a:p>
          <a:p>
            <a:pPr marL="851400" lvl="1" indent="0" algn="just">
              <a:buClrTx/>
              <a:buNone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Accessible 24/24</a:t>
            </a:r>
          </a:p>
          <a:p>
            <a:pPr marL="571500" lvl="0" indent="-571500" algn="just">
              <a:buClrTx/>
              <a:buFont typeface="Wingdings" panose="05000000000000000000" pitchFamily="2" charset="2"/>
              <a:buChar char="§"/>
            </a:pPr>
            <a:endParaRPr lang="fr-FR" dirty="0"/>
          </a:p>
          <a:p>
            <a:pPr marL="571500" lvl="0" indent="-571500" algn="just"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b="1" dirty="0"/>
              <a:t>Poste de police de </a:t>
            </a:r>
            <a:r>
              <a:rPr lang="fr-FR" b="1" dirty="0" smtClean="0"/>
              <a:t>Chexbres</a:t>
            </a:r>
          </a:p>
          <a:p>
            <a:pPr marL="851400" lvl="1" indent="0" algn="just">
              <a:buClrTx/>
              <a:buNone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Chemin de Praz-Routoz 1 </a:t>
            </a:r>
          </a:p>
          <a:p>
            <a:pPr marL="851400" lvl="1" indent="0" algn="just">
              <a:buClrTx/>
              <a:buNone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Ouvert les mardis et </a:t>
            </a:r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jeudis de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15h30 à </a:t>
            </a:r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18h30</a:t>
            </a:r>
          </a:p>
          <a:p>
            <a:pPr marL="851400" lvl="1" indent="0" algn="just">
              <a:buClrTx/>
              <a:buNone/>
            </a:pP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10887510" y="4968000"/>
            <a:ext cx="9349362" cy="6138538"/>
          </a:xfrm>
        </p:spPr>
        <p:txBody>
          <a:bodyPr/>
          <a:lstStyle/>
          <a:p>
            <a:pPr marL="571500" lvl="0" indent="-571500" algn="just">
              <a:buFont typeface="Wingdings" panose="05000000000000000000" pitchFamily="2" charset="2"/>
              <a:buChar char="§"/>
            </a:pPr>
            <a:r>
              <a:rPr lang="fr-FR" b="1" dirty="0" smtClean="0"/>
              <a:t>policelavaux.ch</a:t>
            </a:r>
          </a:p>
          <a:p>
            <a:pPr marL="571500" lvl="0" indent="-571500" algn="just">
              <a:buFont typeface="Wingdings" panose="05000000000000000000" pitchFamily="2" charset="2"/>
              <a:buChar char="§"/>
            </a:pPr>
            <a:endParaRPr lang="fr-FR" b="1" dirty="0"/>
          </a:p>
          <a:p>
            <a:pPr marL="571500" lvl="0" indent="-571500" algn="just">
              <a:buFont typeface="Wingdings" panose="05000000000000000000" pitchFamily="2" charset="2"/>
              <a:buChar char="§"/>
            </a:pPr>
            <a:r>
              <a:rPr lang="fr-FR" b="1" dirty="0" smtClean="0"/>
              <a:t>contact@policelavaux.ch</a:t>
            </a:r>
          </a:p>
          <a:p>
            <a:pPr lvl="0" algn="just"/>
            <a:endParaRPr lang="fr-FR" b="1" dirty="0" smtClean="0"/>
          </a:p>
          <a:p>
            <a:pPr marL="571500" lvl="0" indent="-571500" algn="just">
              <a:buFont typeface="Wingdings" panose="05000000000000000000" pitchFamily="2" charset="2"/>
              <a:buChar char="§"/>
            </a:pPr>
            <a:endParaRPr lang="fr-FR" b="1" dirty="0"/>
          </a:p>
          <a:p>
            <a:pPr lvl="0" algn="just"/>
            <a:r>
              <a:rPr lang="fr-FR" b="1" dirty="0"/>
              <a:t>	</a:t>
            </a:r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</a:blip>
          <a:srcRect l="11201" t="15992" r="55487" b="16776"/>
          <a:stretch/>
        </p:blipFill>
        <p:spPr>
          <a:xfrm>
            <a:off x="17826241" y="2723723"/>
            <a:ext cx="1088622" cy="10985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58" b="83021" l="55313" r="89479">
                        <a14:foregroundMark x1="61771" y1="29479" x2="61771" y2="29479"/>
                        <a14:foregroundMark x1="67448" y1="41563" x2="67448" y2="41563"/>
                        <a14:foregroundMark x1="72552" y1="48750" x2="72552" y2="48750"/>
                        <a14:backgroundMark x1="76979" y1="39375" x2="76979" y2="39375"/>
                      </a14:backgroundRemoval>
                    </a14:imgEffect>
                  </a14:imgLayer>
                </a14:imgProps>
              </a:ext>
            </a:extLst>
          </a:blip>
          <a:srcRect l="55296" t="15992" r="10783" b="16776"/>
          <a:stretch/>
        </p:blipFill>
        <p:spPr>
          <a:xfrm>
            <a:off x="19128334" y="2723723"/>
            <a:ext cx="1108538" cy="10985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</a:blip>
          <a:srcRect l="1114" t="3928" r="-158" b="1431"/>
          <a:stretch/>
        </p:blipFill>
        <p:spPr>
          <a:xfrm>
            <a:off x="20450343" y="2730336"/>
            <a:ext cx="1096230" cy="1098574"/>
          </a:xfrm>
          <a:prstGeom prst="rect">
            <a:avLst/>
          </a:prstGeom>
        </p:spPr>
      </p:pic>
      <p:sp>
        <p:nvSpPr>
          <p:cNvPr id="9" name="Espace réservé du texte 2"/>
          <p:cNvSpPr txBox="1">
            <a:spLocks/>
          </p:cNvSpPr>
          <p:nvPr/>
        </p:nvSpPr>
        <p:spPr>
          <a:xfrm>
            <a:off x="16955969" y="4968000"/>
            <a:ext cx="9349362" cy="6138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0" indent="-5715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b="1" dirty="0"/>
              <a:t>Téléphone 24 / 24</a:t>
            </a:r>
          </a:p>
          <a:p>
            <a:pPr marL="851400" lvl="1" indent="0" algn="just"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021 791 11 21</a:t>
            </a:r>
          </a:p>
        </p:txBody>
      </p:sp>
    </p:spTree>
    <p:extLst>
      <p:ext uri="{BB962C8B-B14F-4D97-AF65-F5344CB8AC3E}">
        <p14:creationId xmlns:p14="http://schemas.microsoft.com/office/powerpoint/2010/main" val="4236876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5773"/>
          <a:stretch/>
        </p:blipFill>
        <p:spPr>
          <a:xfrm>
            <a:off x="0" y="0"/>
            <a:ext cx="24465170" cy="13715999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429670C-43AE-1440-B9D3-832F89211E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182112" y="9595226"/>
            <a:ext cx="27647282" cy="8241545"/>
          </a:xfrm>
          <a:noFill/>
          <a:effectLst/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fr-FR" sz="11500" dirty="0" smtClean="0">
                <a:solidFill>
                  <a:schemeClr val="bg1"/>
                </a:solidFill>
              </a:rPr>
              <a:t>Merci pour votre attention</a:t>
            </a:r>
            <a:endParaRPr lang="fr-FR" dirty="0">
              <a:solidFill>
                <a:schemeClr val="bg1"/>
              </a:solidFill>
            </a:endParaRPr>
          </a:p>
          <a:p>
            <a:pPr algn="r">
              <a:lnSpc>
                <a:spcPct val="70000"/>
              </a:lnSpc>
            </a:pPr>
            <a:r>
              <a:rPr lang="fr-FR" sz="24500" dirty="0">
                <a:solidFill>
                  <a:schemeClr val="bg1"/>
                </a:solidFill>
              </a:rPr>
              <a:t>Des questions ?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4" b="-4445"/>
          <a:stretch/>
        </p:blipFill>
        <p:spPr>
          <a:xfrm>
            <a:off x="649337" y="466774"/>
            <a:ext cx="1159143" cy="117959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0" t="12851" r="-16640" b="10427"/>
          <a:stretch/>
        </p:blipFill>
        <p:spPr>
          <a:xfrm>
            <a:off x="1751329" y="424864"/>
            <a:ext cx="3806615" cy="86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0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1. La police coordonnée</a:t>
            </a:r>
            <a:endParaRPr lang="fr-FR" dirty="0"/>
          </a:p>
        </p:txBody>
      </p:sp>
      <p:sp>
        <p:nvSpPr>
          <p:cNvPr id="4" name="Espace réservé du texte 7"/>
          <p:cNvSpPr>
            <a:spLocks noGrp="1"/>
          </p:cNvSpPr>
          <p:nvPr>
            <p:ph type="body" sz="quarter" idx="11"/>
          </p:nvPr>
        </p:nvSpPr>
        <p:spPr>
          <a:xfrm>
            <a:off x="11362239" y="2725977"/>
            <a:ext cx="10915650" cy="8532812"/>
          </a:xfrm>
        </p:spPr>
        <p:txBody>
          <a:bodyPr/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L’organisation policière vaudoise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/>
              <a:t>S</a:t>
            </a:r>
            <a:r>
              <a:rPr lang="fr-FR" dirty="0" smtClean="0"/>
              <a:t>es organes de conduite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Les polices communales vaudoises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La répartition des missions policières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Synthèse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La facture policière vaudoise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-228600" y="5308600"/>
            <a:ext cx="25323800" cy="1008380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algn="just"/>
            <a:r>
              <a:rPr lang="fr-FR" sz="8800" b="1" dirty="0" smtClean="0">
                <a:blipFill>
                  <a:blip r:embed="rId3"/>
                  <a:stretch>
                    <a:fillRect/>
                  </a:stretch>
                </a:blipFill>
                <a:latin typeface="+mj-lt"/>
                <a:cs typeface="Arial" panose="020B0604020202020204" pitchFamily="34" charset="0"/>
              </a:rPr>
              <a:t>----------</a:t>
            </a:r>
            <a:endParaRPr lang="fr-CH" sz="8000" b="1" dirty="0">
              <a:blipFill>
                <a:blip r:embed="rId3"/>
                <a:stretch>
                  <a:fillRect/>
                </a:stretch>
              </a:blip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01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5453" r="15785"/>
          <a:stretch/>
        </p:blipFill>
        <p:spPr>
          <a:xfrm>
            <a:off x="13487400" y="3952729"/>
            <a:ext cx="4705350" cy="485120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8152" y="7753054"/>
            <a:ext cx="4851523" cy="4833491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1" y="2725977"/>
            <a:ext cx="9607449" cy="1255473"/>
          </a:xfrm>
        </p:spPr>
        <p:txBody>
          <a:bodyPr/>
          <a:lstStyle/>
          <a:p>
            <a:r>
              <a:rPr lang="fr-FR" dirty="0" smtClean="0"/>
              <a:t>L’organisation policière vaudoise (OPV)</a:t>
            </a: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8892000" cy="7560000"/>
          </a:xfrm>
        </p:spPr>
        <p:txBody>
          <a:bodyPr>
            <a:normAutofit fontScale="85000" lnSpcReduction="20000"/>
          </a:bodyPr>
          <a:lstStyle/>
          <a:p>
            <a:pPr marL="360000" indent="-360000"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FR" sz="3900" b="1" dirty="0" smtClean="0"/>
              <a:t>2009 </a:t>
            </a:r>
            <a:r>
              <a:rPr lang="fr-FR" sz="3900" dirty="0" smtClean="0"/>
              <a:t>: refus d’une police unique par le peuple vaudois</a:t>
            </a:r>
          </a:p>
          <a:p>
            <a:pPr marL="360000" indent="-360000"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sz="3900" b="1" dirty="0" smtClean="0"/>
              <a:t>2012</a:t>
            </a:r>
            <a:r>
              <a:rPr lang="fr-FR" sz="3900" dirty="0" smtClean="0"/>
              <a:t> : lancement de la police coordonnée, modèle de collaboration entre toutes les forces policières du Canton</a:t>
            </a:r>
          </a:p>
          <a:p>
            <a:pPr marL="1080000" lvl="3" indent="-360000">
              <a:spcAft>
                <a:spcPts val="500"/>
              </a:spcAft>
              <a:buClrTx/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1 police cantonale (PolCant) : Gendarmerie, Police de sûreté et Services généraux</a:t>
            </a:r>
          </a:p>
          <a:p>
            <a:pPr marL="1080000" lvl="3" indent="-360000">
              <a:spcAft>
                <a:spcPts val="2400"/>
              </a:spcAft>
              <a:buClrTx/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9 polices communales (PolCom)</a:t>
            </a:r>
          </a:p>
          <a:p>
            <a:pPr marL="360000" indent="-360000"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FR" sz="3900" b="1" dirty="0" smtClean="0"/>
              <a:t>2020</a:t>
            </a:r>
            <a:r>
              <a:rPr lang="fr-FR" sz="3900" dirty="0" smtClean="0"/>
              <a:t> : mise en place du projet CoRe, renforcement de la collaboration entre les polices cantonale et communales</a:t>
            </a:r>
          </a:p>
          <a:p>
            <a:pPr marL="1080000" lvl="3" indent="-3600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Participation accrue aux plateformes de conduite</a:t>
            </a:r>
          </a:p>
          <a:p>
            <a:pPr marL="1080000" lvl="3" indent="-360000">
              <a:spcAft>
                <a:spcPts val="500"/>
              </a:spcAft>
              <a:buClrTx/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Intensification et systématisation des échanges d’informations</a:t>
            </a:r>
          </a:p>
          <a:p>
            <a:pPr marL="1080000" lvl="3" indent="-360000">
              <a:spcAft>
                <a:spcPts val="500"/>
              </a:spcAft>
              <a:buClrTx/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Elargissement des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ompétences des policiers communaux</a:t>
            </a:r>
          </a:p>
          <a:p>
            <a:pPr marL="1080000" lvl="3" indent="-360000">
              <a:spcAft>
                <a:spcPts val="500"/>
              </a:spcAft>
              <a:buClrTx/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Mutualisation de la formation continue</a:t>
            </a:r>
          </a:p>
        </p:txBody>
      </p:sp>
    </p:spTree>
    <p:extLst>
      <p:ext uri="{BB962C8B-B14F-4D97-AF65-F5344CB8AC3E}">
        <p14:creationId xmlns:p14="http://schemas.microsoft.com/office/powerpoint/2010/main" val="2758096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2543911" y="2725977"/>
            <a:ext cx="21247742" cy="974153"/>
          </a:xfrm>
        </p:spPr>
        <p:txBody>
          <a:bodyPr/>
          <a:lstStyle/>
          <a:p>
            <a:r>
              <a:rPr lang="fr-FR" dirty="0" smtClean="0"/>
              <a:t>Les organes de conduite de l’OPV</a:t>
            </a:r>
            <a:endParaRPr lang="fr-CH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47647" b="27953"/>
          <a:stretch/>
        </p:blipFill>
        <p:spPr>
          <a:xfrm>
            <a:off x="1614635" y="7943849"/>
            <a:ext cx="21106181" cy="200215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b="52415"/>
          <a:stretch/>
        </p:blipFill>
        <p:spPr>
          <a:xfrm>
            <a:off x="1613509" y="4035197"/>
            <a:ext cx="21106181" cy="390484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t="72039" b="1"/>
          <a:stretch/>
        </p:blipFill>
        <p:spPr>
          <a:xfrm>
            <a:off x="1614923" y="9946640"/>
            <a:ext cx="21106181" cy="229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38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348" y="-1190985"/>
            <a:ext cx="15100851" cy="15180079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F3A188-8EA5-7B42-869F-5CA1261F6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3911" y="2725977"/>
            <a:ext cx="10204501" cy="1255473"/>
          </a:xfrm>
        </p:spPr>
        <p:txBody>
          <a:bodyPr/>
          <a:lstStyle/>
          <a:p>
            <a:r>
              <a:rPr lang="fr-FR" dirty="0" smtClean="0"/>
              <a:t>Les polices communales vaudoises</a:t>
            </a: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5647836-4244-4748-98EA-9999FADC2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8892000" cy="7560000"/>
          </a:xfrm>
        </p:spPr>
        <p:txBody>
          <a:bodyPr>
            <a:noAutofit/>
          </a:bodyPr>
          <a:lstStyle/>
          <a:p>
            <a:pPr marL="360000" indent="-540000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b="1" dirty="0" smtClean="0"/>
              <a:t>Quelques chiffres</a:t>
            </a:r>
          </a:p>
          <a:p>
            <a:pPr marL="1080000" lvl="2" indent="-5400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9 corps pour 49 communes</a:t>
            </a:r>
          </a:p>
          <a:p>
            <a:pPr marL="1080000" lvl="2" indent="-5400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Près de 1’000 policiers</a:t>
            </a:r>
          </a:p>
          <a:p>
            <a:pPr marL="1080000" lvl="2" indent="-540000">
              <a:lnSpc>
                <a:spcPct val="800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60% de la population vaudoise servie par une police communale</a:t>
            </a:r>
          </a:p>
          <a:p>
            <a:pPr marL="360000" indent="-540000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b="1" dirty="0" smtClean="0"/>
              <a:t>Les organes de coordination</a:t>
            </a:r>
          </a:p>
          <a:p>
            <a:pPr marL="1080000" lvl="2" indent="-5400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CDPV – coordination politique</a:t>
            </a:r>
          </a:p>
          <a:p>
            <a:pPr marL="1080000" lvl="2" indent="-540000">
              <a:lnSpc>
                <a:spcPct val="800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CCPV – coordination opérationnelle</a:t>
            </a:r>
          </a:p>
          <a:p>
            <a:pPr marL="572400" indent="-540000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b="1" dirty="0" smtClean="0"/>
              <a:t>Police Lavaux et Police Est Lausannois : une relation privilégiée</a:t>
            </a:r>
          </a:p>
          <a:p>
            <a:pPr marL="1080000" lvl="2" indent="-5400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Proximité géographique et socio-économique</a:t>
            </a:r>
          </a:p>
          <a:p>
            <a:pPr marL="1080000" lvl="2" indent="-5400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Problématiques sécuritaires comparables</a:t>
            </a:r>
          </a:p>
          <a:p>
            <a:pPr marL="1080000" lvl="2" indent="-5400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Appuis opérationnels réguliers</a:t>
            </a:r>
          </a:p>
        </p:txBody>
      </p:sp>
      <p:pic>
        <p:nvPicPr>
          <p:cNvPr id="5" name="Picture 2" descr="https://polcom-vd.ch/images/badge_polco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6" r="25954"/>
          <a:stretch/>
        </p:blipFill>
        <p:spPr bwMode="auto">
          <a:xfrm>
            <a:off x="20111816" y="3520436"/>
            <a:ext cx="3281583" cy="38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écurité 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836" y="4012706"/>
            <a:ext cx="2377335" cy="23773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470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2543911" y="2725977"/>
            <a:ext cx="15363089" cy="1255473"/>
          </a:xfrm>
        </p:spPr>
        <p:txBody>
          <a:bodyPr/>
          <a:lstStyle/>
          <a:p>
            <a:r>
              <a:rPr lang="fr-FR" dirty="0" smtClean="0"/>
              <a:t>Typologie des missions policières</a:t>
            </a:r>
            <a:endParaRPr lang="fr-CH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2590774" y="5112000"/>
            <a:ext cx="9349362" cy="6138538"/>
          </a:xfrm>
        </p:spPr>
        <p:txBody>
          <a:bodyPr>
            <a:normAutofit/>
          </a:bodyPr>
          <a:lstStyle/>
          <a:p>
            <a:pPr marL="532800" indent="-532800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ClrTx/>
              <a:buFont typeface="Wingdings" panose="05000000000000000000" pitchFamily="2" charset="2"/>
              <a:buChar char="§"/>
            </a:pPr>
            <a:r>
              <a:rPr lang="fr-CH" b="1" dirty="0" smtClean="0">
                <a:solidFill>
                  <a:prstClr val="black"/>
                </a:solidFill>
              </a:rPr>
              <a:t>Missions </a:t>
            </a:r>
            <a:r>
              <a:rPr lang="fr-CH" b="1" dirty="0">
                <a:solidFill>
                  <a:prstClr val="black"/>
                </a:solidFill>
              </a:rPr>
              <a:t>générales de </a:t>
            </a:r>
            <a:r>
              <a:rPr lang="fr-CH" b="1" dirty="0" smtClean="0">
                <a:solidFill>
                  <a:prstClr val="black"/>
                </a:solidFill>
              </a:rPr>
              <a:t>police </a:t>
            </a:r>
            <a:r>
              <a:rPr lang="fr-CH" b="1" dirty="0">
                <a:solidFill>
                  <a:prstClr val="black"/>
                </a:solidFill>
              </a:rPr>
              <a:t/>
            </a:r>
            <a:br>
              <a:rPr lang="fr-CH" b="1" dirty="0">
                <a:solidFill>
                  <a:prstClr val="black"/>
                </a:solidFill>
              </a:rPr>
            </a:br>
            <a:r>
              <a:rPr lang="fr-CH" dirty="0" smtClean="0">
                <a:solidFill>
                  <a:prstClr val="black"/>
                </a:solidFill>
              </a:rPr>
              <a:t>(ex: protection des personnes et des biens)</a:t>
            </a:r>
          </a:p>
          <a:p>
            <a:pPr marL="1080000" lvl="3" indent="-5400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CH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Toutes </a:t>
            </a:r>
            <a:r>
              <a:rPr lang="fr-CH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CH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PolCom</a:t>
            </a:r>
          </a:p>
          <a:p>
            <a:pPr marL="1080000" lvl="3" indent="-5400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CH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cantonale</a:t>
            </a:r>
          </a:p>
          <a:p>
            <a:pPr marL="532800" indent="-540000">
              <a:lnSpc>
                <a:spcPct val="80000"/>
              </a:lnSpc>
              <a:spcBef>
                <a:spcPts val="3000"/>
              </a:spcBef>
              <a:spcAft>
                <a:spcPts val="1800"/>
              </a:spcAft>
              <a:buClrTx/>
              <a:buFont typeface="Wingdings" panose="05000000000000000000" pitchFamily="2" charset="2"/>
              <a:buChar char="§"/>
            </a:pPr>
            <a:r>
              <a:rPr lang="fr-CH" b="1" dirty="0" smtClean="0">
                <a:solidFill>
                  <a:prstClr val="black"/>
                </a:solidFill>
              </a:rPr>
              <a:t>Missions </a:t>
            </a:r>
            <a:r>
              <a:rPr lang="fr-CH" b="1" dirty="0">
                <a:solidFill>
                  <a:prstClr val="black"/>
                </a:solidFill>
              </a:rPr>
              <a:t>spécifiques de l’Etat </a:t>
            </a:r>
            <a:r>
              <a:rPr lang="fr-CH" b="1" dirty="0" smtClean="0">
                <a:solidFill>
                  <a:prstClr val="black"/>
                </a:solidFill>
              </a:rPr>
              <a:t/>
            </a:r>
            <a:br>
              <a:rPr lang="fr-CH" b="1" dirty="0" smtClean="0">
                <a:solidFill>
                  <a:prstClr val="black"/>
                </a:solidFill>
              </a:rPr>
            </a:br>
            <a:r>
              <a:rPr lang="fr-CH" dirty="0" smtClean="0">
                <a:solidFill>
                  <a:prstClr val="black"/>
                </a:solidFill>
              </a:rPr>
              <a:t>(ex: </a:t>
            </a:r>
            <a:r>
              <a:rPr lang="fr-CH" dirty="0">
                <a:solidFill>
                  <a:prstClr val="black"/>
                </a:solidFill>
              </a:rPr>
              <a:t>lac, montagne, autoroute, protection de l’Etat)</a:t>
            </a:r>
          </a:p>
          <a:p>
            <a:pPr marL="1080000" lvl="4" indent="-5400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CH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</a:t>
            </a:r>
            <a:r>
              <a:rPr lang="fr-CH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cantonale</a:t>
            </a:r>
            <a:endParaRPr lang="fr-CH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12462906" y="5112000"/>
            <a:ext cx="9349362" cy="7394114"/>
          </a:xfrm>
        </p:spPr>
        <p:txBody>
          <a:bodyPr>
            <a:normAutofit/>
          </a:bodyPr>
          <a:lstStyle/>
          <a:p>
            <a:pPr marL="360000" indent="-540000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ClrTx/>
              <a:buFont typeface="Wingdings" panose="05000000000000000000" pitchFamily="2" charset="2"/>
              <a:buChar char="§"/>
            </a:pPr>
            <a:r>
              <a:rPr lang="fr-CH" b="1" dirty="0">
                <a:solidFill>
                  <a:prstClr val="black"/>
                </a:solidFill>
              </a:rPr>
              <a:t>Missions judiciaires</a:t>
            </a:r>
          </a:p>
          <a:p>
            <a:pPr marL="1080000" lvl="3" indent="-5400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CH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Enquêter sur les infractions </a:t>
            </a:r>
            <a:r>
              <a:rPr lang="fr-CH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H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CH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rassembler les moyens </a:t>
            </a:r>
            <a:r>
              <a:rPr lang="fr-CH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br>
              <a:rPr lang="fr-CH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preuve </a:t>
            </a:r>
            <a:endParaRPr lang="fr-CH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0" lvl="6" indent="-54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cantonale</a:t>
            </a:r>
          </a:p>
          <a:p>
            <a:pPr marL="1800000" lvl="6" indent="-54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municipale de Lausanne, sur son territoire</a:t>
            </a:r>
          </a:p>
          <a:p>
            <a:pPr marL="1800000" lvl="6" indent="-54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Toutes les PolCom, uniquement pour les affaires de circulation </a:t>
            </a:r>
            <a:r>
              <a:rPr lang="fr-FR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routière </a:t>
            </a: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de violences domestiques</a:t>
            </a:r>
            <a:endParaRPr lang="fr-CH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lvl="3" indent="-572400">
              <a:lnSpc>
                <a:spcPct val="80000"/>
              </a:lnSpc>
              <a:spcBef>
                <a:spcPts val="24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fr-CH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Activités auxiliaires (ex: prise de plaintes pénales, mesures d’investigations immédiates</a:t>
            </a:r>
          </a:p>
          <a:p>
            <a:pPr marL="1800000" lvl="6" indent="-54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cantonale</a:t>
            </a:r>
          </a:p>
          <a:p>
            <a:pPr marL="1800000" lvl="6" indent="-54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Toutes les PolCom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 t="-4089" r="14404" b="4089"/>
          <a:stretch/>
        </p:blipFill>
        <p:spPr>
          <a:xfrm>
            <a:off x="17640000" y="-1620000"/>
            <a:ext cx="8244000" cy="8249267"/>
          </a:xfrm>
          <a:prstGeom prst="ellipse">
            <a:avLst/>
          </a:prstGeom>
          <a:effectLst>
            <a:outerShdw blurRad="1270000" dist="63500" dir="5400000" sx="105000" sy="105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85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2255520" y="9342008"/>
            <a:ext cx="19954240" cy="2865120"/>
          </a:xfrm>
          <a:prstGeom prst="roundRect">
            <a:avLst/>
          </a:prstGeom>
          <a:solidFill>
            <a:schemeClr val="tx1"/>
          </a:solidFill>
          <a:ln w="127000">
            <a:solidFill>
              <a:srgbClr val="F1DE1E"/>
            </a:solidFill>
          </a:ln>
          <a:effectLst>
            <a:outerShdw blurRad="673100" dist="38100" dir="1890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2255520" y="6202568"/>
            <a:ext cx="19954240" cy="2865120"/>
          </a:xfrm>
          <a:prstGeom prst="roundRect">
            <a:avLst/>
          </a:prstGeom>
          <a:solidFill>
            <a:schemeClr val="tx1"/>
          </a:solidFill>
          <a:ln w="127000">
            <a:solidFill>
              <a:srgbClr val="F1DE1E"/>
            </a:solidFill>
          </a:ln>
          <a:effectLst>
            <a:outerShdw blurRad="673100" dist="38100" dir="1890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2255520" y="2987041"/>
            <a:ext cx="19954240" cy="2865120"/>
          </a:xfrm>
          <a:prstGeom prst="roundRect">
            <a:avLst/>
          </a:prstGeom>
          <a:solidFill>
            <a:schemeClr val="tx1"/>
          </a:solidFill>
          <a:ln w="127000">
            <a:solidFill>
              <a:srgbClr val="F1DE1E"/>
            </a:solidFill>
          </a:ln>
          <a:effectLst>
            <a:outerShdw blurRad="673100" dist="38100" dir="1890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7069524" y="1930967"/>
            <a:ext cx="4633928" cy="10769034"/>
          </a:xfrm>
          <a:prstGeom prst="roundRect">
            <a:avLst/>
          </a:prstGeom>
          <a:solidFill>
            <a:schemeClr val="tx1"/>
          </a:solidFill>
          <a:ln w="127000">
            <a:solidFill>
              <a:srgbClr val="F1DE1E"/>
            </a:solidFill>
          </a:ln>
          <a:effectLst>
            <a:outerShdw blurRad="673100" dist="38100" dir="1890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11383108" y="1930966"/>
            <a:ext cx="4633928" cy="10769035"/>
          </a:xfrm>
          <a:prstGeom prst="roundRect">
            <a:avLst/>
          </a:prstGeom>
          <a:solidFill>
            <a:schemeClr val="tx1"/>
          </a:solidFill>
          <a:ln w="127000">
            <a:solidFill>
              <a:srgbClr val="F1DE1E"/>
            </a:solidFill>
          </a:ln>
          <a:effectLst>
            <a:outerShdw blurRad="673100" dist="38100" dir="1890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5746942" y="1930967"/>
            <a:ext cx="4633928" cy="10769034"/>
          </a:xfrm>
          <a:prstGeom prst="roundRect">
            <a:avLst/>
          </a:prstGeom>
          <a:solidFill>
            <a:schemeClr val="tx1"/>
          </a:solidFill>
          <a:ln w="127000">
            <a:solidFill>
              <a:srgbClr val="F1DE1E"/>
            </a:solidFill>
          </a:ln>
          <a:effectLst>
            <a:outerShdw blurRad="673100" dist="38100" dir="1890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616710685"/>
              </p:ext>
            </p:extLst>
          </p:nvPr>
        </p:nvGraphicFramePr>
        <p:xfrm>
          <a:off x="5430802" y="3014283"/>
          <a:ext cx="18052442" cy="11232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605002" y="2313468"/>
            <a:ext cx="292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OPV</a:t>
            </a:r>
            <a:endParaRPr lang="fr-CH" sz="36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890384" y="2313468"/>
            <a:ext cx="361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Lavaux</a:t>
            </a:r>
            <a:endParaRPr lang="fr-CH" sz="36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25436" y="2340710"/>
            <a:ext cx="292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Polcom</a:t>
            </a:r>
            <a:endParaRPr lang="fr-CH" sz="36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533545" y="4096435"/>
            <a:ext cx="292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Législatif</a:t>
            </a:r>
            <a:endParaRPr lang="fr-CH" sz="36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508698" y="7315483"/>
            <a:ext cx="292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Exécutif</a:t>
            </a:r>
            <a:endParaRPr lang="fr-CH" sz="36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18080" y="10451402"/>
            <a:ext cx="315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b="1" dirty="0" smtClean="0">
                <a:solidFill>
                  <a:srgbClr val="F1D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Opérationnel</a:t>
            </a:r>
            <a:endParaRPr lang="fr-CH" sz="3600" b="1" dirty="0">
              <a:solidFill>
                <a:srgbClr val="F1D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9387840" y="10774567"/>
            <a:ext cx="2844800" cy="0"/>
          </a:xfrm>
          <a:prstGeom prst="straightConnector1">
            <a:avLst/>
          </a:prstGeom>
          <a:ln w="190500" cap="flat" cmpd="sng">
            <a:gradFill>
              <a:gsLst>
                <a:gs pos="0">
                  <a:srgbClr val="F1DE1E">
                    <a:alpha val="81000"/>
                  </a:srgbClr>
                </a:gs>
                <a:gs pos="74000">
                  <a:srgbClr val="F1DE1E"/>
                </a:gs>
                <a:gs pos="83000">
                  <a:srgbClr val="F1DE1E"/>
                </a:gs>
                <a:gs pos="100000">
                  <a:srgbClr val="F1DE1E"/>
                </a:gs>
              </a:gsLst>
              <a:lin ang="5400000" scaled="1"/>
            </a:gradFill>
            <a:miter lim="800000"/>
            <a:headEnd type="triangle"/>
            <a:tailEnd type="triangle"/>
          </a:ln>
          <a:effectLst>
            <a:outerShdw blurRad="50800" dist="508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15026026" y="10774567"/>
            <a:ext cx="2899410" cy="0"/>
          </a:xfrm>
          <a:prstGeom prst="straightConnector1">
            <a:avLst/>
          </a:prstGeom>
          <a:ln w="190500" cap="flat" cmpd="sng">
            <a:gradFill>
              <a:gsLst>
                <a:gs pos="0">
                  <a:srgbClr val="F1DE1E">
                    <a:alpha val="81000"/>
                  </a:srgbClr>
                </a:gs>
                <a:gs pos="74000">
                  <a:srgbClr val="F1DE1E"/>
                </a:gs>
                <a:gs pos="83000">
                  <a:srgbClr val="F1DE1E"/>
                </a:gs>
                <a:gs pos="100000">
                  <a:srgbClr val="F1DE1E"/>
                </a:gs>
              </a:gsLst>
              <a:lin ang="5400000" scaled="1"/>
            </a:gradFill>
            <a:miter lim="800000"/>
            <a:headEnd type="triangle"/>
            <a:tailEnd type="triangle"/>
          </a:ln>
          <a:effectLst>
            <a:outerShdw blurRad="50800" dist="508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13753845" y="8511421"/>
            <a:ext cx="0" cy="1588868"/>
          </a:xfrm>
          <a:prstGeom prst="straightConnector1">
            <a:avLst/>
          </a:prstGeom>
          <a:ln w="190500" cap="flat" cmpd="sng">
            <a:gradFill>
              <a:gsLst>
                <a:gs pos="0">
                  <a:srgbClr val="F1DE1E">
                    <a:alpha val="81000"/>
                  </a:srgbClr>
                </a:gs>
                <a:gs pos="74000">
                  <a:srgbClr val="F1DE1E"/>
                </a:gs>
                <a:gs pos="83000">
                  <a:srgbClr val="F1DE1E"/>
                </a:gs>
                <a:gs pos="100000">
                  <a:srgbClr val="F1DE1E"/>
                </a:gs>
              </a:gsLst>
              <a:lin ang="5400000" scaled="1"/>
            </a:gradFill>
            <a:miter lim="800000"/>
            <a:headEnd type="triangle"/>
            <a:tailEnd type="triangle"/>
          </a:ln>
          <a:effectLst>
            <a:outerShdw blurRad="50800" dist="508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13753845" y="5271344"/>
            <a:ext cx="0" cy="1706879"/>
          </a:xfrm>
          <a:prstGeom prst="straightConnector1">
            <a:avLst/>
          </a:prstGeom>
          <a:ln w="190500" cap="flat" cmpd="sng">
            <a:gradFill>
              <a:gsLst>
                <a:gs pos="0">
                  <a:srgbClr val="F1DE1E">
                    <a:alpha val="81000"/>
                  </a:srgbClr>
                </a:gs>
                <a:gs pos="74000">
                  <a:srgbClr val="F1DE1E"/>
                </a:gs>
                <a:gs pos="83000">
                  <a:srgbClr val="F1DE1E"/>
                </a:gs>
                <a:gs pos="100000">
                  <a:srgbClr val="F1DE1E"/>
                </a:gs>
              </a:gsLst>
              <a:lin ang="5400000" scaled="1"/>
            </a:gradFill>
            <a:miter lim="800000"/>
            <a:headEnd type="triangle"/>
            <a:tailEnd type="triangle"/>
          </a:ln>
          <a:effectLst>
            <a:outerShdw blurRad="50800" dist="508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8121172" y="8530828"/>
            <a:ext cx="0" cy="1622360"/>
          </a:xfrm>
          <a:prstGeom prst="straightConnector1">
            <a:avLst/>
          </a:prstGeom>
          <a:ln w="190500" cap="flat" cmpd="sng">
            <a:gradFill>
              <a:gsLst>
                <a:gs pos="0">
                  <a:srgbClr val="F1DE1E">
                    <a:alpha val="81000"/>
                  </a:srgbClr>
                </a:gs>
                <a:gs pos="74000">
                  <a:srgbClr val="F1DE1E"/>
                </a:gs>
                <a:gs pos="83000">
                  <a:srgbClr val="F1DE1E"/>
                </a:gs>
                <a:gs pos="100000">
                  <a:srgbClr val="F1DE1E"/>
                </a:gs>
              </a:gsLst>
              <a:lin ang="5400000" scaled="1"/>
            </a:gradFill>
            <a:miter lim="800000"/>
            <a:headEnd type="triangle"/>
            <a:tailEnd type="triangle"/>
          </a:ln>
          <a:effectLst>
            <a:outerShdw blurRad="50800" dist="508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8121172" y="5271345"/>
            <a:ext cx="0" cy="1706879"/>
          </a:xfrm>
          <a:prstGeom prst="straightConnector1">
            <a:avLst/>
          </a:prstGeom>
          <a:ln w="190500" cap="flat" cmpd="sng">
            <a:gradFill>
              <a:gsLst>
                <a:gs pos="0">
                  <a:srgbClr val="F1DE1E">
                    <a:alpha val="81000"/>
                  </a:srgbClr>
                </a:gs>
                <a:gs pos="74000">
                  <a:srgbClr val="F1DE1E"/>
                </a:gs>
                <a:gs pos="83000">
                  <a:srgbClr val="F1DE1E"/>
                </a:gs>
                <a:gs pos="100000">
                  <a:srgbClr val="F1DE1E"/>
                </a:gs>
              </a:gsLst>
              <a:lin ang="5400000" scaled="1"/>
            </a:gradFill>
            <a:miter lim="800000"/>
            <a:headEnd type="triangle"/>
            <a:tailEnd type="triangle"/>
          </a:ln>
          <a:effectLst>
            <a:outerShdw blurRad="50800" dist="508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19440221" y="8511421"/>
            <a:ext cx="0" cy="1588868"/>
          </a:xfrm>
          <a:prstGeom prst="straightConnector1">
            <a:avLst/>
          </a:prstGeom>
          <a:ln w="190500" cap="flat" cmpd="sng">
            <a:gradFill>
              <a:gsLst>
                <a:gs pos="0">
                  <a:srgbClr val="F1DE1E">
                    <a:alpha val="81000"/>
                  </a:srgbClr>
                </a:gs>
                <a:gs pos="74000">
                  <a:srgbClr val="F1DE1E"/>
                </a:gs>
                <a:gs pos="83000">
                  <a:srgbClr val="F1DE1E"/>
                </a:gs>
                <a:gs pos="100000">
                  <a:srgbClr val="F1DE1E"/>
                </a:gs>
              </a:gsLst>
              <a:lin ang="5400000" scaled="1"/>
            </a:gradFill>
            <a:miter lim="800000"/>
            <a:headEnd type="triangle"/>
            <a:tailEnd type="triangle"/>
          </a:ln>
          <a:effectLst>
            <a:outerShdw blurRad="50800" dist="508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19440221" y="5204203"/>
            <a:ext cx="0" cy="1706879"/>
          </a:xfrm>
          <a:prstGeom prst="straightConnector1">
            <a:avLst/>
          </a:prstGeom>
          <a:ln w="190500" cap="flat" cmpd="sng">
            <a:gradFill>
              <a:gsLst>
                <a:gs pos="0">
                  <a:srgbClr val="F1DE1E">
                    <a:alpha val="81000"/>
                  </a:srgbClr>
                </a:gs>
                <a:gs pos="74000">
                  <a:srgbClr val="F1DE1E"/>
                </a:gs>
                <a:gs pos="83000">
                  <a:srgbClr val="F1DE1E"/>
                </a:gs>
                <a:gs pos="100000">
                  <a:srgbClr val="F1DE1E"/>
                </a:gs>
              </a:gsLst>
              <a:lin ang="5400000" scaled="1"/>
            </a:gradFill>
            <a:miter lim="800000"/>
            <a:headEnd type="triangle"/>
            <a:tailEnd type="triangle"/>
          </a:ln>
          <a:effectLst>
            <a:outerShdw blurRad="50800" dist="508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143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0D76D6-A811-44E4-85D2-5CCDD26BC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7F0D76D6-A811-44E4-85D2-5CCDD26BCD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360BF7-4D1A-4895-A9D7-DCD80DE21F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30360BF7-4D1A-4895-A9D7-DCD80DE21F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C8D8E28-49CF-4E4C-B6C5-C9301C12A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4C8D8E28-49CF-4E4C-B6C5-C9301C12AA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11BD3C-B04F-4A23-A070-F6635559FA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4B11BD3C-B04F-4A23-A070-F6635559FA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72F753F-DEC4-41D0-A887-7E835C5B1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572F753F-DEC4-41D0-A887-7E835C5B18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190729-F0FA-4980-8328-9FAE708B6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D2190729-F0FA-4980-8328-9FAE708B64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8EB971A-B439-49FB-AC15-36E86A753D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dgm id="{88EB971A-B439-49FB-AC15-36E86A753D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A502BB-1EAA-4B2E-AECC-2C8A995C1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D1A502BB-1EAA-4B2E-AECC-2C8A995C13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58013E0-2D18-4454-97C7-2B71E59CB3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B58013E0-2D18-4454-97C7-2B71E59CB3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3C1FA3-C4A3-4B24-95E2-AE623563A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DE3C1FA3-C4A3-4B24-95E2-AE623563A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2F29A4-61C2-4BEF-AF7D-E0D4EFC7F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dgm id="{032F29A4-61C2-4BEF-AF7D-E0D4EFC7F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7CE3AC-0563-46CB-80D4-4DD4C0BF85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graphicEl>
                                              <a:dgm id="{E97CE3AC-0563-46CB-80D4-4DD4C0BF85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EF634D-E3CB-4601-8490-31DBD64AA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graphicEl>
                                              <a:dgm id="{79EF634D-E3CB-4601-8490-31DBD64AAE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C9359E-80C3-4B5B-8B68-389F1C5D9A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graphicEl>
                                              <a:dgm id="{D3C9359E-80C3-4B5B-8B68-389F1C5D9A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2BE9FD5-FB41-470B-8728-1FBDD5732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graphicEl>
                                              <a:dgm id="{82BE9FD5-FB41-470B-8728-1FBDD5732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B3B4C5-5172-40A2-986A-A7ACEBC0C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4BB3B4C5-5172-40A2-986A-A7ACEBC0CE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E66EBD-B9C8-42A0-A88C-CCED084C2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graphicEl>
                                              <a:dgm id="{67E66EBD-B9C8-42A0-A88C-CCED084C2B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690292-ABB9-44A1-BE56-2A59CF6BF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9D690292-ABB9-44A1-BE56-2A59CF6BF8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495D5F-C9FC-48FA-A230-AA4CA6420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graphicEl>
                                              <a:dgm id="{43495D5F-C9FC-48FA-A230-AA4CA6420A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91A062-02A6-4344-95BF-673C6C24B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graphicEl>
                                              <a:dgm id="{2F91A062-02A6-4344-95BF-673C6C24B2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AAABFC-C7D3-4AF4-8022-B093B0227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>
                                            <p:graphicEl>
                                              <a:dgm id="{99AAABFC-C7D3-4AF4-8022-B093B0227F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247C824-E562-40D5-864C-9CDA3F092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graphicEl>
                                              <a:dgm id="{5247C824-E562-40D5-864C-9CDA3F092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3853D5-D141-4913-8092-C8BC2A3E8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graphicEl>
                                              <a:dgm id="{543853D5-D141-4913-8092-C8BC2A3E8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F13A2F-BCC1-4A22-AB79-04A31CCC0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graphicEl>
                                              <a:dgm id="{6BF13A2F-BCC1-4A22-AB79-04A31CCC0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DE39528-6900-4C0E-85E4-E52BCF18B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>
                                            <p:graphicEl>
                                              <a:dgm id="{4DE39528-6900-4C0E-85E4-E52BCF18B6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57493D-5BD1-4EAE-9D6E-DF5E2E2C2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>
                                            <p:graphicEl>
                                              <a:dgm id="{ED57493D-5BD1-4EAE-9D6E-DF5E2E2C2A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INTERIEU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A23339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2297</Words>
  <Application>Microsoft Office PowerPoint</Application>
  <PresentationFormat>Personnalisé</PresentationFormat>
  <Paragraphs>373</Paragraphs>
  <Slides>36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Helvetica Neue</vt:lpstr>
      <vt:lpstr>Wingdings</vt:lpstr>
      <vt:lpstr>INTERIEUR</vt:lpstr>
      <vt:lpstr>Conception personnalisée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2024-06-17T07:13:23Z</dcterms:modified>
</cp:coreProperties>
</file>